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image" Target="../media/image-5-2.jpg"/><Relationship Id="rId3" Type="http://schemas.openxmlformats.org/officeDocument/2006/relationships/image" Target="../media/image-5-3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" y="1627632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3" name="Text 1"/>
          <p:cNvSpPr/>
          <p:nvPr/>
        </p:nvSpPr>
        <p:spPr>
          <a:xfrm>
            <a:off x="1078992" y="1545336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EST. 1946 · JAMAICA, NEW YORK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77240" y="1938528"/>
            <a:ext cx="667512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3600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film you asked for.</a:t>
            </a:r>
            <a:endParaRPr lang="en-US" sz="3600" dirty="0"/>
          </a:p>
          <a:p>
            <a:pPr indent="0" marL="0">
              <a:lnSpc>
                <a:spcPct val="115000"/>
              </a:lnSpc>
              <a:buNone/>
            </a:pPr>
            <a:r>
              <a:rPr lang="en-US" sz="36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 the launch it deserves.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822960" y="4041648"/>
            <a:ext cx="6583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digital launch worthy of Borenstein Caterers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822960" y="598932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Prepared by Integralink · July 2026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7571232" y="2157984"/>
            <a:ext cx="4059936" cy="2322576"/>
          </a:xfrm>
          <a:prstGeom prst="rect">
            <a:avLst/>
          </a:prstGeom>
          <a:solidFill>
            <a:srgbClr val="D4B36A"/>
          </a:solidFill>
          <a:ln/>
        </p:spPr>
      </p:sp>
      <p:pic>
        <p:nvPicPr>
          <p:cNvPr id="8" name="Image 0" descr="/private/tmp/claude-501/-Users-shlomo-ashvil/884f1e37-9baf-486e-8c95-ccdfcbece128/scratchpad/f25/borenstein/video/endcar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8664" y="2185416"/>
            <a:ext cx="4005072" cy="226771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598664" y="4572000"/>
            <a:ext cx="40050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spc="20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FILM END CARD · STYLE I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0EA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PAYMENT WORKS</a:t>
            </a:r>
            <a:endParaRPr lang="en-US" sz="1100" dirty="0"/>
          </a:p>
        </p:txBody>
      </p:sp>
      <p:sp>
        <p:nvSpPr>
          <p:cNvPr id="3" name="Shape 1"/>
          <p:cNvSpPr/>
          <p:nvPr/>
        </p:nvSpPr>
        <p:spPr>
          <a:xfrm>
            <a:off x="640080" y="106070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4" name="Text 2"/>
          <p:cNvSpPr/>
          <p:nvPr/>
        </p:nvSpPr>
        <p:spPr>
          <a:xfrm>
            <a:off x="896112" y="795528"/>
            <a:ext cx="10607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Payment terms</a:t>
            </a:r>
            <a:endParaRPr lang="en-US" sz="3200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40080" y="1874520"/>
          <a:ext cx="10908792" cy="914400"/>
        </p:xfrm>
        <a:graphic>
          <a:graphicData uri="http://schemas.openxmlformats.org/drawingml/2006/table">
            <a:tbl>
              <a:tblPr/>
              <a:tblGrid>
                <a:gridCol w="4325112"/>
                <a:gridCol w="3291840"/>
                <a:gridCol w="3291840"/>
              </a:tblGrid>
              <a:tr h="4572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b="1" spc="200" kern="0" dirty="0">
                          <a:solidFill>
                            <a:srgbClr val="D4B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PATH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8016" marR="128016" marT="128016" marB="128016" anchor="ctr">
                    <a:lnL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b="1" spc="200" kern="0" dirty="0">
                          <a:solidFill>
                            <a:srgbClr val="D4B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TO START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8016" marR="128016" marT="128016" marB="128016" anchor="ctr">
                    <a:lnL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b="1" spc="200" kern="0" dirty="0">
                          <a:solidFill>
                            <a:srgbClr val="D4B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BALANCE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8016" marR="128016" marT="128016" marB="128016" anchor="ctr">
                    <a:lnL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436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500" dirty="0">
                          <a:solidFill>
                            <a:srgbClr val="0D122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Film only ($4,000)</a:t>
                      </a:r>
                      <a:endParaRPr lang="en-US" sz="15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128016" marR="128016" marT="128016" marB="128016" anchor="ctr">
                    <a:lnL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5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3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$1,500 deposit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8016" marR="128016" marT="128016" marB="128016" anchor="ctr">
                    <a:lnL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5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300" dirty="0">
                          <a:solidFill>
                            <a:srgbClr val="0D12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$2,500 on final delivery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8016" marR="128016" marT="128016" marB="128016" anchor="ctr">
                    <a:lnL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5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500" dirty="0">
                          <a:solidFill>
                            <a:srgbClr val="0D122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Website only ($8,500)</a:t>
                      </a:r>
                      <a:endParaRPr lang="en-US" sz="15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128016" marR="128016" marT="128016" marB="128016" anchor="ctr">
                    <a:lnL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3C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3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$2,500 deposit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8016" marR="128016" marT="128016" marB="128016" anchor="ctr">
                    <a:lnL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3C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300" dirty="0">
                          <a:solidFill>
                            <a:srgbClr val="0D12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$6,000 at go-live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8016" marR="128016" marT="128016" marB="128016" anchor="ctr">
                    <a:lnL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3CF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500" dirty="0">
                          <a:solidFill>
                            <a:srgbClr val="0D122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Launch bundle ($12,500)</a:t>
                      </a:r>
                      <a:endParaRPr lang="en-US" sz="15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128016" marR="128016" marT="128016" marB="128016" anchor="ctr">
                    <a:lnL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5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3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$4,000 deposit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8016" marR="128016" marT="128016" marB="128016" anchor="ctr">
                    <a:lnL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5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300" dirty="0">
                          <a:solidFill>
                            <a:srgbClr val="0D12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$8,500 at go-live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8016" marR="128016" marT="128016" marB="128016" anchor="ctr">
                    <a:lnL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5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500" dirty="0">
                          <a:solidFill>
                            <a:srgbClr val="0D122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Grow ($2,500/mo)</a:t>
                      </a:r>
                      <a:endParaRPr lang="en-US" sz="15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128016" marR="128016" marT="128016" marB="128016" anchor="ctr">
                    <a:lnL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3C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3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first month when you start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8016" marR="128016" marT="128016" marB="128016" anchor="ctr">
                    <a:lnL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3C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300" dirty="0">
                          <a:solidFill>
                            <a:srgbClr val="0D12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monthly, cancel anytime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8016" marR="128016" marT="128016" marB="128016" anchor="ctr">
                    <a:lnL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3CF"/>
                    </a:solidFill>
                  </a:tcPr>
                </a:tc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640080" y="5623560"/>
            <a:ext cx="10881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Deposit and agreement arrive together in one link. No payment is due until you sign.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640080" y="6473952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 × Borenstein Caterers — concept &amp; proposal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11155680" y="6473952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D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" y="905256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3" name="Text 1"/>
          <p:cNvSpPr/>
          <p:nvPr/>
        </p:nvSpPr>
        <p:spPr>
          <a:xfrm>
            <a:off x="1078992" y="82296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STEP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77240" y="1207008"/>
            <a:ext cx="10607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800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Three ways to start.</a:t>
            </a:r>
            <a:endParaRPr lang="en-US" sz="3800" dirty="0"/>
          </a:p>
        </p:txBody>
      </p:sp>
      <p:sp>
        <p:nvSpPr>
          <p:cNvPr id="5" name="Shape 3"/>
          <p:cNvSpPr/>
          <p:nvPr/>
        </p:nvSpPr>
        <p:spPr>
          <a:xfrm>
            <a:off x="822960" y="2240280"/>
            <a:ext cx="3429000" cy="1691640"/>
          </a:xfrm>
          <a:prstGeom prst="rect">
            <a:avLst/>
          </a:prstGeom>
          <a:solidFill>
            <a:srgbClr val="1B2436"/>
          </a:solidFill>
          <a:ln/>
        </p:spPr>
      </p:sp>
      <p:sp>
        <p:nvSpPr>
          <p:cNvPr id="6" name="Text 4"/>
          <p:cNvSpPr/>
          <p:nvPr/>
        </p:nvSpPr>
        <p:spPr>
          <a:xfrm>
            <a:off x="1097280" y="2478024"/>
            <a:ext cx="2880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300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film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1097280" y="3008376"/>
            <a:ext cx="2880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style, finished — all three cuts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1097280" y="3538728"/>
            <a:ext cx="2880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$4,000</a:t>
            </a:r>
            <a:pPr indent="0" marL="0">
              <a:buNone/>
            </a:pPr>
            <a:r>
              <a:rPr lang="en-US" sz="115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·   $1,500 deposit to start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4599432" y="2240280"/>
            <a:ext cx="3429000" cy="1691640"/>
          </a:xfrm>
          <a:prstGeom prst="rect">
            <a:avLst/>
          </a:prstGeom>
          <a:solidFill>
            <a:srgbClr val="1B2436"/>
          </a:solidFill>
          <a:ln/>
        </p:spPr>
      </p:sp>
      <p:sp>
        <p:nvSpPr>
          <p:cNvPr id="10" name="Text 8"/>
          <p:cNvSpPr/>
          <p:nvPr/>
        </p:nvSpPr>
        <p:spPr>
          <a:xfrm>
            <a:off x="4873752" y="2478024"/>
            <a:ext cx="2880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300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Launch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4873752" y="3008376"/>
            <a:ext cx="2880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Film + website + Google, live in 3 weeks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873752" y="3538728"/>
            <a:ext cx="2880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$12,500</a:t>
            </a:r>
            <a:pPr indent="0" marL="0">
              <a:buNone/>
            </a:pPr>
            <a:r>
              <a:rPr lang="en-US" sz="115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·   $4,000 deposit to start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8375904" y="2240280"/>
            <a:ext cx="3429000" cy="1691640"/>
          </a:xfrm>
          <a:prstGeom prst="rect">
            <a:avLst/>
          </a:prstGeom>
          <a:solidFill>
            <a:srgbClr val="1B2436"/>
          </a:solidFill>
          <a:ln/>
        </p:spPr>
      </p:sp>
      <p:sp>
        <p:nvSpPr>
          <p:cNvPr id="14" name="Text 12"/>
          <p:cNvSpPr/>
          <p:nvPr/>
        </p:nvSpPr>
        <p:spPr>
          <a:xfrm>
            <a:off x="8650224" y="2478024"/>
            <a:ext cx="2880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300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full program</a:t>
            </a:r>
            <a:endParaRPr lang="en-US" sz="2300" dirty="0"/>
          </a:p>
        </p:txBody>
      </p:sp>
      <p:sp>
        <p:nvSpPr>
          <p:cNvPr id="15" name="Text 13"/>
          <p:cNvSpPr/>
          <p:nvPr/>
        </p:nvSpPr>
        <p:spPr>
          <a:xfrm>
            <a:off x="8650224" y="3008376"/>
            <a:ext cx="2880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Launch, then Grow month by month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8650224" y="3538728"/>
            <a:ext cx="2880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$12,500 + $2,500 / month</a:t>
            </a:r>
            <a:pPr indent="0" marL="0">
              <a:buNone/>
            </a:pP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841248" y="4434840"/>
            <a:ext cx="475488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3000" dirty="0"/>
          </a:p>
        </p:txBody>
      </p:sp>
      <p:sp>
        <p:nvSpPr>
          <p:cNvPr id="18" name="Text 16"/>
          <p:cNvSpPr/>
          <p:nvPr/>
        </p:nvSpPr>
        <p:spPr>
          <a:xfrm>
            <a:off x="1389888" y="4434840"/>
            <a:ext cx="288036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50" dirty="0">
                <a:solidFill>
                  <a:srgbClr val="F0E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Choose this week</a:t>
            </a:r>
            <a:endParaRPr lang="en-US" sz="1350" dirty="0"/>
          </a:p>
        </p:txBody>
      </p:sp>
      <p:sp>
        <p:nvSpPr>
          <p:cNvPr id="19" name="Text 17"/>
          <p:cNvSpPr/>
          <p:nvPr/>
        </p:nvSpPr>
        <p:spPr>
          <a:xfrm>
            <a:off x="4617720" y="4434840"/>
            <a:ext cx="475488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3000" dirty="0"/>
          </a:p>
        </p:txBody>
      </p:sp>
      <p:sp>
        <p:nvSpPr>
          <p:cNvPr id="20" name="Text 18"/>
          <p:cNvSpPr/>
          <p:nvPr/>
        </p:nvSpPr>
        <p:spPr>
          <a:xfrm>
            <a:off x="5166360" y="4434840"/>
            <a:ext cx="288036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50" dirty="0">
                <a:solidFill>
                  <a:srgbClr val="F0E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Deposit to begin — agreement &amp; payment arrive in one link</a:t>
            </a:r>
            <a:endParaRPr lang="en-US" sz="1350" dirty="0"/>
          </a:p>
        </p:txBody>
      </p:sp>
      <p:sp>
        <p:nvSpPr>
          <p:cNvPr id="21" name="Text 19"/>
          <p:cNvSpPr/>
          <p:nvPr/>
        </p:nvSpPr>
        <p:spPr>
          <a:xfrm>
            <a:off x="8394192" y="4434840"/>
            <a:ext cx="475488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3000" dirty="0"/>
          </a:p>
        </p:txBody>
      </p:sp>
      <p:sp>
        <p:nvSpPr>
          <p:cNvPr id="22" name="Text 20"/>
          <p:cNvSpPr/>
          <p:nvPr/>
        </p:nvSpPr>
        <p:spPr>
          <a:xfrm>
            <a:off x="8942832" y="4434840"/>
            <a:ext cx="288036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50" dirty="0">
                <a:solidFill>
                  <a:srgbClr val="F0E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 before the anniversary</a:t>
            </a:r>
            <a:endParaRPr lang="en-US" sz="1350" dirty="0"/>
          </a:p>
        </p:txBody>
      </p:sp>
      <p:sp>
        <p:nvSpPr>
          <p:cNvPr id="23" name="Text 21"/>
          <p:cNvSpPr/>
          <p:nvPr/>
        </p:nvSpPr>
        <p:spPr>
          <a:xfrm>
            <a:off x="822960" y="589788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0E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Shlomo Ashvil · Integralink · </a:t>
            </a:r>
            <a:pPr indent="0" marL="0">
              <a:buNone/>
            </a:pPr>
            <a:r>
              <a:rPr lang="en-US" sz="1400" b="1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integralink.ai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9500616" y="5138928"/>
            <a:ext cx="2157984" cy="1234440"/>
          </a:xfrm>
          <a:prstGeom prst="rect">
            <a:avLst/>
          </a:prstGeom>
          <a:solidFill>
            <a:srgbClr val="D4B36A"/>
          </a:solidFill>
          <a:ln/>
        </p:spPr>
      </p:sp>
      <p:pic>
        <p:nvPicPr>
          <p:cNvPr id="25" name="Image 0" descr="/private/tmp/claude-501/-Users-shlomo-ashvil/884f1e37-9baf-486e-8c95-ccdfcbece128/scratchpad/f25/borenstein/video/endcar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8048" y="5166360"/>
            <a:ext cx="2103120" cy="1179576"/>
          </a:xfrm>
          <a:prstGeom prst="rect">
            <a:avLst/>
          </a:prstGeom>
        </p:spPr>
      </p:pic>
      <p:sp>
        <p:nvSpPr>
          <p:cNvPr id="26" name="Text 23"/>
          <p:cNvSpPr/>
          <p:nvPr/>
        </p:nvSpPr>
        <p:spPr>
          <a:xfrm>
            <a:off x="11155680" y="6473952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0EA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ASK</a:t>
            </a:r>
            <a:endParaRPr lang="en-US" sz="1100" dirty="0"/>
          </a:p>
        </p:txBody>
      </p:sp>
      <p:sp>
        <p:nvSpPr>
          <p:cNvPr id="3" name="Shape 1"/>
          <p:cNvSpPr/>
          <p:nvPr/>
        </p:nvSpPr>
        <p:spPr>
          <a:xfrm>
            <a:off x="640080" y="106070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4" name="Text 2"/>
          <p:cNvSpPr/>
          <p:nvPr/>
        </p:nvSpPr>
        <p:spPr>
          <a:xfrm>
            <a:off x="896112" y="795528"/>
            <a:ext cx="10607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One film, 45–60 seconds.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896112" y="1554480"/>
            <a:ext cx="10332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brief: the timeline — old planes to new — and the freshness the rebrand brings.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475488" y="2212848"/>
            <a:ext cx="3593592" cy="2048256"/>
          </a:xfrm>
          <a:prstGeom prst="rect">
            <a:avLst/>
          </a:prstGeom>
          <a:solidFill>
            <a:srgbClr val="1B2436"/>
          </a:solidFill>
          <a:ln/>
        </p:spPr>
      </p:sp>
      <p:pic>
        <p:nvPicPr>
          <p:cNvPr id="7" name="Image 0" descr="/private/tmp/claude-501/-Users-shlomo-ashvil/884f1e37-9baf-486e-8c95-ccdfcbece128/scratchpad/f25/borenstein/video/endcar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2240280"/>
            <a:ext cx="3538728" cy="199339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02920" y="4343400"/>
            <a:ext cx="35387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spc="25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STYLE I · THE TIMELINE</a:t>
            </a:r>
            <a:endParaRPr lang="en-US" sz="1000" dirty="0"/>
          </a:p>
        </p:txBody>
      </p:sp>
      <p:sp>
        <p:nvSpPr>
          <p:cNvPr id="9" name="Shape 6"/>
          <p:cNvSpPr/>
          <p:nvPr/>
        </p:nvSpPr>
        <p:spPr>
          <a:xfrm>
            <a:off x="4288536" y="2212848"/>
            <a:ext cx="3593592" cy="2048256"/>
          </a:xfrm>
          <a:prstGeom prst="rect">
            <a:avLst/>
          </a:prstGeom>
          <a:solidFill>
            <a:srgbClr val="1B2436"/>
          </a:solidFill>
          <a:ln/>
        </p:spPr>
      </p:sp>
      <p:pic>
        <p:nvPicPr>
          <p:cNvPr id="10" name="Image 1" descr="/private/tmp/claude-501/-Users-shlomo-ashvil/884f1e37-9baf-486e-8c95-ccdfcbece128/scratchpad/f25/borenstein/video/end2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968" y="2240280"/>
            <a:ext cx="3538728" cy="1993392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315968" y="4343400"/>
            <a:ext cx="35387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spc="25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STYLE II · FRESH CUT</a:t>
            </a:r>
            <a:endParaRPr lang="en-US" sz="1000" dirty="0"/>
          </a:p>
        </p:txBody>
      </p:sp>
      <p:sp>
        <p:nvSpPr>
          <p:cNvPr id="12" name="Shape 8"/>
          <p:cNvSpPr/>
          <p:nvPr/>
        </p:nvSpPr>
        <p:spPr>
          <a:xfrm>
            <a:off x="8101584" y="2212848"/>
            <a:ext cx="3593592" cy="2048256"/>
          </a:xfrm>
          <a:prstGeom prst="rect">
            <a:avLst/>
          </a:prstGeom>
          <a:solidFill>
            <a:srgbClr val="1B2436"/>
          </a:solidFill>
          <a:ln/>
        </p:spPr>
      </p:sp>
      <p:pic>
        <p:nvPicPr>
          <p:cNvPr id="13" name="Image 2" descr="/private/tmp/claude-501/-Users-shlomo-ashvil/884f1e37-9baf-486e-8c95-ccdfcbece128/scratchpad/f25/borenstein/video/end3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016" y="2240280"/>
            <a:ext cx="3538728" cy="199339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129016" y="4343400"/>
            <a:ext cx="35387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spc="25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STYLE III · THE LETTER</a:t>
            </a:r>
            <a:endParaRPr lang="en-US" sz="1000" dirty="0"/>
          </a:p>
        </p:txBody>
      </p:sp>
      <p:sp>
        <p:nvSpPr>
          <p:cNvPr id="15" name="Text 10"/>
          <p:cNvSpPr/>
          <p:nvPr/>
        </p:nvSpPr>
        <p:spPr>
          <a:xfrm>
            <a:off x="640080" y="5074920"/>
            <a:ext cx="10881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three already produced in concept form — watch at </a:t>
            </a:r>
            <a:pPr algn="ctr" indent="0" marL="0">
              <a:buNone/>
            </a:pPr>
            <a:r>
              <a:rPr lang="en-US" sz="1400" b="1" dirty="0">
                <a:solidFill>
                  <a:srgbClr val="0D12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borenstein-concepts.netlify.app</a:t>
            </a:r>
            <a:endParaRPr lang="en-US" sz="1400" dirty="0"/>
          </a:p>
        </p:txBody>
      </p:sp>
      <p:sp>
        <p:nvSpPr>
          <p:cNvPr id="16" name="Text 11"/>
          <p:cNvSpPr/>
          <p:nvPr/>
        </p:nvSpPr>
        <p:spPr>
          <a:xfrm>
            <a:off x="640080" y="6473952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 × Borenstein Caterers — concept &amp; proposal</a:t>
            </a:r>
            <a:endParaRPr lang="en-US" sz="900" dirty="0"/>
          </a:p>
        </p:txBody>
      </p:sp>
      <p:sp>
        <p:nvSpPr>
          <p:cNvPr id="17" name="Text 12"/>
          <p:cNvSpPr/>
          <p:nvPr/>
        </p:nvSpPr>
        <p:spPr>
          <a:xfrm>
            <a:off x="11155680" y="6473952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0EA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FILM</a:t>
            </a:r>
            <a:endParaRPr lang="en-US" sz="1100" dirty="0"/>
          </a:p>
        </p:txBody>
      </p:sp>
      <p:sp>
        <p:nvSpPr>
          <p:cNvPr id="3" name="Shape 1"/>
          <p:cNvSpPr/>
          <p:nvPr/>
        </p:nvSpPr>
        <p:spPr>
          <a:xfrm>
            <a:off x="640080" y="106070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4" name="Text 2"/>
          <p:cNvSpPr/>
          <p:nvPr/>
        </p:nvSpPr>
        <p:spPr>
          <a:xfrm>
            <a:off x="896112" y="795528"/>
            <a:ext cx="10607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film, finished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640080" y="2624328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6" name="Text 4"/>
          <p:cNvSpPr/>
          <p:nvPr/>
        </p:nvSpPr>
        <p:spPr>
          <a:xfrm>
            <a:off x="969264" y="2514600"/>
            <a:ext cx="5074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Your chosen style, finished master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6263640" y="2624328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8" name="Text 6"/>
          <p:cNvSpPr/>
          <p:nvPr/>
        </p:nvSpPr>
        <p:spPr>
          <a:xfrm>
            <a:off x="6592824" y="2514600"/>
            <a:ext cx="5074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60s + 45s + 15s cuts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640080" y="3813048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0" name="Text 8"/>
          <p:cNvSpPr/>
          <p:nvPr/>
        </p:nvSpPr>
        <p:spPr>
          <a:xfrm>
            <a:off x="969264" y="3703320"/>
            <a:ext cx="5074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Final voiceover + licensed music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6263640" y="3813048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2" name="Text 10"/>
          <p:cNvSpPr/>
          <p:nvPr/>
        </p:nvSpPr>
        <p:spPr>
          <a:xfrm>
            <a:off x="6592824" y="3703320"/>
            <a:ext cx="5074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Corrected &amp; upgraded footage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640080" y="5486400"/>
            <a:ext cx="10908792" cy="566928"/>
          </a:xfrm>
          <a:prstGeom prst="rect">
            <a:avLst/>
          </a:prstGeom>
          <a:solidFill>
            <a:srgbClr val="1B2436"/>
          </a:solidFill>
          <a:ln/>
        </p:spPr>
      </p:sp>
      <p:sp>
        <p:nvSpPr>
          <p:cNvPr id="14" name="Shape 12"/>
          <p:cNvSpPr/>
          <p:nvPr/>
        </p:nvSpPr>
        <p:spPr>
          <a:xfrm>
            <a:off x="640080" y="5486400"/>
            <a:ext cx="54864" cy="566928"/>
          </a:xfrm>
          <a:prstGeom prst="rect">
            <a:avLst/>
          </a:prstGeom>
          <a:solidFill>
            <a:srgbClr val="7EC850"/>
          </a:solidFill>
          <a:ln/>
        </p:spPr>
      </p:sp>
      <p:sp>
        <p:nvSpPr>
          <p:cNvPr id="15" name="Text 13"/>
          <p:cNvSpPr/>
          <p:nvPr/>
        </p:nvSpPr>
        <p:spPr>
          <a:xfrm>
            <a:off x="960120" y="5486400"/>
            <a:ext cx="1026871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$4,000</a:t>
            </a:r>
            <a:pPr indent="0" marL="0">
              <a:buNone/>
            </a:pPr>
            <a:r>
              <a:rPr lang="en-US" sz="1400" dirty="0">
                <a:solidFill>
                  <a:srgbClr val="F0E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·   $1,500 deposit to start   ·   ships in 1 week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6473952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 × Borenstein Caterers — concept &amp; proposal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11155680" y="6473952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D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" y="1481328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3" name="Text 1"/>
          <p:cNvSpPr/>
          <p:nvPr/>
        </p:nvSpPr>
        <p:spPr>
          <a:xfrm>
            <a:off x="1078992" y="1399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PIVOT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77240" y="1920240"/>
            <a:ext cx="1060704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3600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One question before you buy a film:</a:t>
            </a:r>
            <a:endParaRPr lang="en-US" sz="3600" dirty="0"/>
          </a:p>
          <a:p>
            <a:pPr indent="0" marL="0">
              <a:lnSpc>
                <a:spcPct val="115000"/>
              </a:lnSpc>
              <a:buNone/>
            </a:pPr>
            <a:r>
              <a:rPr lang="en-US" sz="36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where does it send people?</a:t>
            </a:r>
            <a:endParaRPr lang="en-US" sz="3600" dirty="0"/>
          </a:p>
        </p:txBody>
      </p:sp>
      <p:sp>
        <p:nvSpPr>
          <p:cNvPr id="5" name="Shape 3"/>
          <p:cNvSpPr/>
          <p:nvPr/>
        </p:nvSpPr>
        <p:spPr>
          <a:xfrm>
            <a:off x="822960" y="4590288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6" name="Text 4"/>
          <p:cNvSpPr/>
          <p:nvPr/>
        </p:nvSpPr>
        <p:spPr>
          <a:xfrm>
            <a:off x="1078992" y="4498848"/>
            <a:ext cx="3291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bcelal.com — still says “coming soon”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4599432" y="4590288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8" name="Text 6"/>
          <p:cNvSpPr/>
          <p:nvPr/>
        </p:nvSpPr>
        <p:spPr>
          <a:xfrm>
            <a:off x="4855464" y="4498848"/>
            <a:ext cx="3291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3.7★, 70 reviews, unanswered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8375904" y="4590288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0" name="Text 8"/>
          <p:cNvSpPr/>
          <p:nvPr/>
        </p:nvSpPr>
        <p:spPr>
          <a:xfrm>
            <a:off x="8631936" y="4498848"/>
            <a:ext cx="3291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only channel: LinkedIn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11155680" y="6473952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0EA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WEBSITE</a:t>
            </a:r>
            <a:endParaRPr lang="en-US" sz="1100" dirty="0"/>
          </a:p>
        </p:txBody>
      </p:sp>
      <p:sp>
        <p:nvSpPr>
          <p:cNvPr id="3" name="Shape 1"/>
          <p:cNvSpPr/>
          <p:nvPr/>
        </p:nvSpPr>
        <p:spPr>
          <a:xfrm>
            <a:off x="640080" y="106070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4" name="Text 2"/>
          <p:cNvSpPr/>
          <p:nvPr/>
        </p:nvSpPr>
        <p:spPr>
          <a:xfrm>
            <a:off x="896112" y="795528"/>
            <a:ext cx="10607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Five answers, already built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475488" y="1892808"/>
            <a:ext cx="3593592" cy="2267712"/>
          </a:xfrm>
          <a:prstGeom prst="rect">
            <a:avLst/>
          </a:prstGeom>
          <a:solidFill>
            <a:srgbClr val="1B2436"/>
          </a:solidFill>
          <a:ln/>
        </p:spPr>
      </p:sp>
      <p:pic>
        <p:nvPicPr>
          <p:cNvPr id="6" name="Image 0" descr="/private/tmp/claude-501/-Users-shlomo-ashvil/884f1e37-9baf-486e-8c95-ccdfcbece128/scratchpad/f25/borenstein/pitch/assets/concept-a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920240"/>
            <a:ext cx="3538728" cy="221284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02920" y="4242816"/>
            <a:ext cx="35387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spc="25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CONCEPT A</a:t>
            </a:r>
            <a:endParaRPr lang="en-US" sz="1000" dirty="0"/>
          </a:p>
        </p:txBody>
      </p:sp>
      <p:sp>
        <p:nvSpPr>
          <p:cNvPr id="8" name="Shape 5"/>
          <p:cNvSpPr/>
          <p:nvPr/>
        </p:nvSpPr>
        <p:spPr>
          <a:xfrm>
            <a:off x="4288536" y="1892808"/>
            <a:ext cx="3593592" cy="2267712"/>
          </a:xfrm>
          <a:prstGeom prst="rect">
            <a:avLst/>
          </a:prstGeom>
          <a:solidFill>
            <a:srgbClr val="1B2436"/>
          </a:solidFill>
          <a:ln/>
        </p:spPr>
      </p:sp>
      <p:pic>
        <p:nvPicPr>
          <p:cNvPr id="9" name="Image 1" descr="/private/tmp/claude-501/-Users-shlomo-ashvil/884f1e37-9baf-486e-8c95-ccdfcbece128/scratchpad/f25/borenstein/pitch/assets/concept-b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968" y="1920240"/>
            <a:ext cx="3538728" cy="221284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315968" y="4242816"/>
            <a:ext cx="35387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spc="25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CONCEPT B</a:t>
            </a:r>
            <a:endParaRPr lang="en-US" sz="1000" dirty="0"/>
          </a:p>
        </p:txBody>
      </p:sp>
      <p:sp>
        <p:nvSpPr>
          <p:cNvPr id="11" name="Shape 7"/>
          <p:cNvSpPr/>
          <p:nvPr/>
        </p:nvSpPr>
        <p:spPr>
          <a:xfrm>
            <a:off x="8101584" y="1892808"/>
            <a:ext cx="3593592" cy="2267712"/>
          </a:xfrm>
          <a:prstGeom prst="rect">
            <a:avLst/>
          </a:prstGeom>
          <a:solidFill>
            <a:srgbClr val="1B2436"/>
          </a:solidFill>
          <a:ln/>
        </p:spPr>
      </p:sp>
      <p:pic>
        <p:nvPicPr>
          <p:cNvPr id="12" name="Image 2" descr="/private/tmp/claude-501/-Users-shlomo-ashvil/884f1e37-9baf-486e-8c95-ccdfcbece128/scratchpad/f25/borenstein/pitch/assets/concept-c.jp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016" y="1920240"/>
            <a:ext cx="3538728" cy="221284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129016" y="4242816"/>
            <a:ext cx="35387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spc="25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CONCEPT C</a:t>
            </a:r>
            <a:endParaRPr lang="en-US" sz="1000" dirty="0"/>
          </a:p>
        </p:txBody>
      </p:sp>
      <p:sp>
        <p:nvSpPr>
          <p:cNvPr id="14" name="Text 9"/>
          <p:cNvSpPr/>
          <p:nvPr/>
        </p:nvSpPr>
        <p:spPr>
          <a:xfrm>
            <a:off x="640080" y="4846320"/>
            <a:ext cx="10881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D12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Working websites, not mockups — your pick, sections mixable.</a:t>
            </a:r>
            <a:endParaRPr lang="en-US" sz="1400" dirty="0"/>
          </a:p>
        </p:txBody>
      </p:sp>
      <p:sp>
        <p:nvSpPr>
          <p:cNvPr id="15" name="Shape 10"/>
          <p:cNvSpPr/>
          <p:nvPr/>
        </p:nvSpPr>
        <p:spPr>
          <a:xfrm>
            <a:off x="640080" y="5486400"/>
            <a:ext cx="10908792" cy="566928"/>
          </a:xfrm>
          <a:prstGeom prst="rect">
            <a:avLst/>
          </a:prstGeom>
          <a:solidFill>
            <a:srgbClr val="1B2436"/>
          </a:solidFill>
          <a:ln/>
        </p:spPr>
      </p:sp>
      <p:sp>
        <p:nvSpPr>
          <p:cNvPr id="16" name="Shape 11"/>
          <p:cNvSpPr/>
          <p:nvPr/>
        </p:nvSpPr>
        <p:spPr>
          <a:xfrm>
            <a:off x="640080" y="5486400"/>
            <a:ext cx="54864" cy="566928"/>
          </a:xfrm>
          <a:prstGeom prst="rect">
            <a:avLst/>
          </a:prstGeom>
          <a:solidFill>
            <a:srgbClr val="7EC850"/>
          </a:solidFill>
          <a:ln/>
        </p:spPr>
      </p:sp>
      <p:sp>
        <p:nvSpPr>
          <p:cNvPr id="17" name="Text 12"/>
          <p:cNvSpPr/>
          <p:nvPr/>
        </p:nvSpPr>
        <p:spPr>
          <a:xfrm>
            <a:off x="960120" y="5486400"/>
            <a:ext cx="1026871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$8,500</a:t>
            </a:r>
            <a:pPr indent="0" marL="0">
              <a:buNone/>
            </a:pPr>
            <a:r>
              <a:rPr lang="en-US" sz="1400" dirty="0">
                <a:solidFill>
                  <a:srgbClr val="F0E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·   $2,500 deposit to start   ·   live in 3 weeks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640080" y="6473952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 × Borenstein Caterers — concept &amp; proposal</a:t>
            </a:r>
            <a:endParaRPr lang="en-US" sz="900" dirty="0"/>
          </a:p>
        </p:txBody>
      </p:sp>
      <p:sp>
        <p:nvSpPr>
          <p:cNvPr id="19" name="Text 14"/>
          <p:cNvSpPr/>
          <p:nvPr/>
        </p:nvSpPr>
        <p:spPr>
          <a:xfrm>
            <a:off x="11155680" y="6473952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EA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BUNDLE</a:t>
            </a:r>
            <a:endParaRPr lang="en-US" sz="1100" dirty="0"/>
          </a:p>
        </p:txBody>
      </p:sp>
      <p:sp>
        <p:nvSpPr>
          <p:cNvPr id="3" name="Shape 1"/>
          <p:cNvSpPr/>
          <p:nvPr/>
        </p:nvSpPr>
        <p:spPr>
          <a:xfrm>
            <a:off x="640080" y="106070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4" name="Text 2"/>
          <p:cNvSpPr/>
          <p:nvPr/>
        </p:nvSpPr>
        <p:spPr>
          <a:xfrm>
            <a:off x="896112" y="795528"/>
            <a:ext cx="10607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Launch — the film and its home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640080" y="2395728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6" name="Text 4"/>
          <p:cNvSpPr/>
          <p:nvPr/>
        </p:nvSpPr>
        <p:spPr>
          <a:xfrm>
            <a:off x="969264" y="2286000"/>
            <a:ext cx="5074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film, finished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969264" y="2743200"/>
            <a:ext cx="5074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style — 60s / 45s / 15s cuts, final VO, licensed music.</a:t>
            </a:r>
            <a:endParaRPr lang="en-US" sz="1250" dirty="0"/>
          </a:p>
        </p:txBody>
      </p:sp>
      <p:sp>
        <p:nvSpPr>
          <p:cNvPr id="8" name="Shape 6"/>
          <p:cNvSpPr/>
          <p:nvPr/>
        </p:nvSpPr>
        <p:spPr>
          <a:xfrm>
            <a:off x="6263640" y="2395728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9" name="Text 7"/>
          <p:cNvSpPr/>
          <p:nvPr/>
        </p:nvSpPr>
        <p:spPr>
          <a:xfrm>
            <a:off x="6592824" y="2286000"/>
            <a:ext cx="5074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website, live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6592824" y="2743200"/>
            <a:ext cx="5074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pick of the five concepts — sections mixable.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640080" y="3950208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2" name="Text 10"/>
          <p:cNvSpPr/>
          <p:nvPr/>
        </p:nvSpPr>
        <p:spPr>
          <a:xfrm>
            <a:off x="969264" y="3840480"/>
            <a:ext cx="5074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Google Business overhaul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969264" y="4297680"/>
            <a:ext cx="5074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3.7★ listing — claimed, completed, answered.</a:t>
            </a:r>
            <a:endParaRPr lang="en-US" sz="1250" dirty="0"/>
          </a:p>
        </p:txBody>
      </p:sp>
      <p:sp>
        <p:nvSpPr>
          <p:cNvPr id="14" name="Shape 12"/>
          <p:cNvSpPr/>
          <p:nvPr/>
        </p:nvSpPr>
        <p:spPr>
          <a:xfrm>
            <a:off x="6263640" y="3950208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5" name="Text 13"/>
          <p:cNvSpPr/>
          <p:nvPr/>
        </p:nvSpPr>
        <p:spPr>
          <a:xfrm>
            <a:off x="6592824" y="3840480"/>
            <a:ext cx="5074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Analytics &amp; go-live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6592824" y="4297680"/>
            <a:ext cx="5074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Tracking wired, domain pointed, launch handled.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640080" y="5074920"/>
            <a:ext cx="10881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Google Business overhaul &amp; launch analytics included — $1,200+ value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640080" y="5486400"/>
            <a:ext cx="10908792" cy="566928"/>
          </a:xfrm>
          <a:prstGeom prst="rect">
            <a:avLst/>
          </a:prstGeom>
          <a:solidFill>
            <a:srgbClr val="1B2436"/>
          </a:solidFill>
          <a:ln/>
        </p:spPr>
      </p:sp>
      <p:sp>
        <p:nvSpPr>
          <p:cNvPr id="19" name="Shape 17"/>
          <p:cNvSpPr/>
          <p:nvPr/>
        </p:nvSpPr>
        <p:spPr>
          <a:xfrm>
            <a:off x="640080" y="5486400"/>
            <a:ext cx="54864" cy="566928"/>
          </a:xfrm>
          <a:prstGeom prst="rect">
            <a:avLst/>
          </a:prstGeom>
          <a:solidFill>
            <a:srgbClr val="7EC850"/>
          </a:solidFill>
          <a:ln/>
        </p:spPr>
      </p:sp>
      <p:sp>
        <p:nvSpPr>
          <p:cNvPr id="20" name="Text 18"/>
          <p:cNvSpPr/>
          <p:nvPr/>
        </p:nvSpPr>
        <p:spPr>
          <a:xfrm>
            <a:off x="960120" y="5486400"/>
            <a:ext cx="1026871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$12,500</a:t>
            </a:r>
            <a:pPr indent="0" marL="0">
              <a:buNone/>
            </a:pPr>
            <a:r>
              <a:rPr lang="en-US" sz="1400" dirty="0">
                <a:solidFill>
                  <a:srgbClr val="F0E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·   $4,000 deposit to start   ·   live in 3 weeks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640080" y="6473952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 × Borenstein Caterers — concept &amp; proposal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11155680" y="6473952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D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" y="1874520"/>
            <a:ext cx="365760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80</a:t>
            </a:r>
            <a:endParaRPr lang="en-US" sz="15000" dirty="0"/>
          </a:p>
        </p:txBody>
      </p:sp>
      <p:sp>
        <p:nvSpPr>
          <p:cNvPr id="3" name="Text 1"/>
          <p:cNvSpPr/>
          <p:nvPr/>
        </p:nvSpPr>
        <p:spPr>
          <a:xfrm>
            <a:off x="822960" y="461772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spc="30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1946 – 2026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5074920" y="2212848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5" name="Text 3"/>
          <p:cNvSpPr/>
          <p:nvPr/>
        </p:nvSpPr>
        <p:spPr>
          <a:xfrm>
            <a:off x="5330952" y="2130552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MOMENT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5074920" y="2606040"/>
            <a:ext cx="630936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2600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2026, Borenstein turns eighty. Launch the rebrand on the anniversary — </a:t>
            </a:r>
            <a:pPr indent="0" marL="0">
              <a:lnSpc>
                <a:spcPct val="118000"/>
              </a:lnSpc>
              <a:buNone/>
            </a:pPr>
            <a:r>
              <a:rPr lang="en-US" sz="2600" i="1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with the story told properly.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11155680" y="6473952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0EA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AFTER LAUNCH · MONTHLY</a:t>
            </a:r>
            <a:endParaRPr lang="en-US" sz="1100" dirty="0"/>
          </a:p>
        </p:txBody>
      </p:sp>
      <p:sp>
        <p:nvSpPr>
          <p:cNvPr id="3" name="Shape 1"/>
          <p:cNvSpPr/>
          <p:nvPr/>
        </p:nvSpPr>
        <p:spPr>
          <a:xfrm>
            <a:off x="640080" y="106070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4" name="Text 2"/>
          <p:cNvSpPr/>
          <p:nvPr/>
        </p:nvSpPr>
        <p:spPr>
          <a:xfrm>
            <a:off x="896112" y="795528"/>
            <a:ext cx="10607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Grow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640080" y="2167128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6" name="Text 4"/>
          <p:cNvSpPr/>
          <p:nvPr/>
        </p:nvSpPr>
        <p:spPr>
          <a:xfrm>
            <a:off x="969264" y="2057400"/>
            <a:ext cx="10515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Lead capture with AI qualification &amp; routing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640080" y="2825496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8" name="Text 6"/>
          <p:cNvSpPr/>
          <p:nvPr/>
        </p:nvSpPr>
        <p:spPr>
          <a:xfrm>
            <a:off x="969264" y="2715768"/>
            <a:ext cx="10515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Review responses drafted for approval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640080" y="3483864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0" name="Text 8"/>
          <p:cNvSpPr/>
          <p:nvPr/>
        </p:nvSpPr>
        <p:spPr>
          <a:xfrm>
            <a:off x="969264" y="3374136"/>
            <a:ext cx="10515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Proposal → e-sign → payment in one link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640080" y="4142232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2" name="Text 10"/>
          <p:cNvSpPr/>
          <p:nvPr/>
        </p:nvSpPr>
        <p:spPr>
          <a:xfrm>
            <a:off x="969264" y="4032504"/>
            <a:ext cx="10515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Tasting &amp; booking scheduling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640080" y="4800600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4" name="Text 12"/>
          <p:cNvSpPr/>
          <p:nvPr/>
        </p:nvSpPr>
        <p:spPr>
          <a:xfrm>
            <a:off x="969264" y="4690872"/>
            <a:ext cx="10515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Monthly content — site + LinkedIn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640080" y="5486400"/>
            <a:ext cx="10908792" cy="566928"/>
          </a:xfrm>
          <a:prstGeom prst="rect">
            <a:avLst/>
          </a:prstGeom>
          <a:solidFill>
            <a:srgbClr val="1B2436"/>
          </a:solidFill>
          <a:ln/>
        </p:spPr>
      </p:sp>
      <p:sp>
        <p:nvSpPr>
          <p:cNvPr id="16" name="Shape 14"/>
          <p:cNvSpPr/>
          <p:nvPr/>
        </p:nvSpPr>
        <p:spPr>
          <a:xfrm>
            <a:off x="640080" y="5486400"/>
            <a:ext cx="54864" cy="566928"/>
          </a:xfrm>
          <a:prstGeom prst="rect">
            <a:avLst/>
          </a:prstGeom>
          <a:solidFill>
            <a:srgbClr val="7EC850"/>
          </a:solidFill>
          <a:ln/>
        </p:spPr>
      </p:sp>
      <p:sp>
        <p:nvSpPr>
          <p:cNvPr id="17" name="Text 15"/>
          <p:cNvSpPr/>
          <p:nvPr/>
        </p:nvSpPr>
        <p:spPr>
          <a:xfrm>
            <a:off x="960120" y="5486400"/>
            <a:ext cx="1026871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$2,500 / month</a:t>
            </a:r>
            <a:pPr indent="0" marL="0">
              <a:buNone/>
            </a:pPr>
            <a:r>
              <a:rPr lang="en-US" sz="1400" dirty="0">
                <a:solidFill>
                  <a:srgbClr val="F0E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·   first month when you start   ·   cancel anytime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40080" y="6473952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 × Borenstein Caterers — concept &amp; proposal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11155680" y="6473952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0EA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3 · SCOPED PROJECTS</a:t>
            </a:r>
            <a:endParaRPr lang="en-US" sz="1100" dirty="0"/>
          </a:p>
        </p:txBody>
      </p:sp>
      <p:sp>
        <p:nvSpPr>
          <p:cNvPr id="3" name="Shape 1"/>
          <p:cNvSpPr/>
          <p:nvPr/>
        </p:nvSpPr>
        <p:spPr>
          <a:xfrm>
            <a:off x="640080" y="106070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4" name="Text 2"/>
          <p:cNvSpPr/>
          <p:nvPr/>
        </p:nvSpPr>
        <p:spPr>
          <a:xfrm>
            <a:off x="896112" y="795528"/>
            <a:ext cx="10607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Scale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640080" y="2304288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6" name="Text 4"/>
          <p:cNvSpPr/>
          <p:nvPr/>
        </p:nvSpPr>
        <p:spPr>
          <a:xfrm>
            <a:off x="969264" y="2194560"/>
            <a:ext cx="10515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Kosher4U online ordering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969264" y="2651760"/>
            <a:ext cx="10332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Standing orders, subscriptions, delivery SMS.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40080" y="3355848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9" name="Text 7"/>
          <p:cNvSpPr/>
          <p:nvPr/>
        </p:nvSpPr>
        <p:spPr>
          <a:xfrm>
            <a:off x="969264" y="3246120"/>
            <a:ext cx="10515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Airline menu &amp; spec portal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69264" y="3703320"/>
            <a:ext cx="10332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Client-facing menu rotations and dietary specs.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640080" y="4407408"/>
            <a:ext cx="128016" cy="128016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2" name="Text 10"/>
          <p:cNvSpPr/>
          <p:nvPr/>
        </p:nvSpPr>
        <p:spPr>
          <a:xfrm>
            <a:off x="969264" y="4297680"/>
            <a:ext cx="10515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Operations AI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969264" y="4754880"/>
            <a:ext cx="10332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Meal-count reconciliation, invoicing, inventory reports.</a:t>
            </a:r>
            <a:endParaRPr lang="en-US" sz="1350" dirty="0"/>
          </a:p>
        </p:txBody>
      </p:sp>
      <p:sp>
        <p:nvSpPr>
          <p:cNvPr id="14" name="Shape 12"/>
          <p:cNvSpPr/>
          <p:nvPr/>
        </p:nvSpPr>
        <p:spPr>
          <a:xfrm>
            <a:off x="640080" y="5486400"/>
            <a:ext cx="10908792" cy="566928"/>
          </a:xfrm>
          <a:prstGeom prst="rect">
            <a:avLst/>
          </a:prstGeom>
          <a:solidFill>
            <a:srgbClr val="1B2436"/>
          </a:solidFill>
          <a:ln/>
        </p:spPr>
      </p:sp>
      <p:sp>
        <p:nvSpPr>
          <p:cNvPr id="15" name="Shape 13"/>
          <p:cNvSpPr/>
          <p:nvPr/>
        </p:nvSpPr>
        <p:spPr>
          <a:xfrm>
            <a:off x="640080" y="5486400"/>
            <a:ext cx="54864" cy="566928"/>
          </a:xfrm>
          <a:prstGeom prst="rect">
            <a:avLst/>
          </a:prstGeom>
          <a:solidFill>
            <a:srgbClr val="7EC850"/>
          </a:solidFill>
          <a:ln/>
        </p:spPr>
      </p:sp>
      <p:sp>
        <p:nvSpPr>
          <p:cNvPr id="16" name="Text 14"/>
          <p:cNvSpPr/>
          <p:nvPr/>
        </p:nvSpPr>
        <p:spPr>
          <a:xfrm>
            <a:off x="960120" y="5486400"/>
            <a:ext cx="1026871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$18,000 + $1,500 / month</a:t>
            </a:r>
            <a:pPr indent="0" marL="0">
              <a:buNone/>
            </a:pPr>
            <a:r>
              <a:rPr lang="en-US" sz="1400" dirty="0">
                <a:solidFill>
                  <a:srgbClr val="F0E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·   scoped per project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" y="6473952"/>
            <a:ext cx="5943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 × Borenstein Caterers — concept &amp; proposal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11155680" y="6473952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Borenstein Caterers — Digital Launch Offer</dc:title>
  <dc:subject>PptxGenJS Presentation</dc:subject>
  <dc:creator>Integralink</dc:creator>
  <cp:lastModifiedBy>Integralink</cp:lastModifiedBy>
  <cp:revision>1</cp:revision>
  <dcterms:created xsi:type="dcterms:W3CDTF">2026-07-15T05:49:24Z</dcterms:created>
  <dcterms:modified xsi:type="dcterms:W3CDTF">2026-07-15T05:49:24Z</dcterms:modified>
</cp:coreProperties>
</file>