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190195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3" name="Text 1"/>
          <p:cNvSpPr/>
          <p:nvPr/>
        </p:nvSpPr>
        <p:spPr>
          <a:xfrm>
            <a:off x="1078992" y="1819656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BORENSTEIN CATERERS · MONDAY REVIEW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2212848"/>
            <a:ext cx="6675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 ways </a:t>
            </a:r>
            <a:pPr indent="0" marL="0">
              <a:buNone/>
            </a:pPr>
            <a:r>
              <a:rPr lang="en-US" sz="4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forward.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822960" y="3337560"/>
            <a:ext cx="6309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Automation for everything beyond the airlines — and the film, standalone.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22960" y="59893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Prepared by Integralink · for Monday's review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571232" y="2157984"/>
            <a:ext cx="4059936" cy="2322576"/>
          </a:xfrm>
          <a:prstGeom prst="rect">
            <a:avLst/>
          </a:prstGeom>
          <a:solidFill>
            <a:srgbClr val="D4B36A"/>
          </a:solidFill>
          <a:ln/>
        </p:spPr>
      </p:sp>
      <p:pic>
        <p:nvPicPr>
          <p:cNvPr id="8" name="Image 0" descr="/Users/shlomo.ashvil/fable-sites/borenstein/decks/../video/end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8664" y="2185416"/>
            <a:ext cx="4005072" cy="22677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598664" y="4572000"/>
            <a:ext cx="4005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NEW BRAND · FILM END CARD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ONE · LEAD AUTOMATION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first reply wins the lead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96112" y="1572768"/>
            <a:ext cx="10332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institution, event, retail and Kosher4U inquiry begins at the website form — and the business goes to whoever answers first. Speed to lead is the whole game.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40080" y="3017520"/>
            <a:ext cx="3392424" cy="228600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7" name="Text 5"/>
          <p:cNvSpPr/>
          <p:nvPr/>
        </p:nvSpPr>
        <p:spPr>
          <a:xfrm>
            <a:off x="960120" y="3474720"/>
            <a:ext cx="275234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78%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960120" y="4480560"/>
            <a:ext cx="27523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customers buy from the company that responds first — industry research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398264" y="3017520"/>
            <a:ext cx="3392424" cy="228600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0" name="Text 8"/>
          <p:cNvSpPr/>
          <p:nvPr/>
        </p:nvSpPr>
        <p:spPr>
          <a:xfrm>
            <a:off x="4718304" y="3474720"/>
            <a:ext cx="275234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21×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4718304" y="4480560"/>
            <a:ext cx="27523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likely to qualify a lead answered in 5 minutes vs. 30 — MIT lead-response study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8156448" y="3017520"/>
            <a:ext cx="3392424" cy="228600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3" name="Text 11"/>
          <p:cNvSpPr/>
          <p:nvPr/>
        </p:nvSpPr>
        <p:spPr>
          <a:xfrm>
            <a:off x="8476488" y="3474720"/>
            <a:ext cx="275234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≤1 min</a:t>
            </a:r>
            <a:endParaRPr lang="en-US" sz="4000" dirty="0"/>
          </a:p>
        </p:txBody>
      </p:sp>
      <p:sp>
        <p:nvSpPr>
          <p:cNvPr id="14" name="Text 12"/>
          <p:cNvSpPr/>
          <p:nvPr/>
        </p:nvSpPr>
        <p:spPr>
          <a:xfrm>
            <a:off x="8476488" y="4480560"/>
            <a:ext cx="27523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Borenstein’s automated first reply — nights, weekends, holidays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proposal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ONE · WHAT THE LEAD RECEIVES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Sixty seconds after they hit submit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1371600" y="2148840"/>
            <a:ext cx="6035040" cy="1600200"/>
          </a:xfrm>
          <a:prstGeom prst="roundRect">
            <a:avLst>
              <a:gd name="adj" fmla="val 10286"/>
            </a:avLst>
          </a:prstGeom>
          <a:solidFill>
            <a:srgbClr val="1B2436"/>
          </a:solidFill>
          <a:ln/>
        </p:spPr>
      </p:sp>
      <p:sp>
        <p:nvSpPr>
          <p:cNvPr id="6" name="Shape 4"/>
          <p:cNvSpPr/>
          <p:nvPr/>
        </p:nvSpPr>
        <p:spPr>
          <a:xfrm>
            <a:off x="1517904" y="2295144"/>
            <a:ext cx="5742432" cy="1307592"/>
          </a:xfrm>
          <a:prstGeom prst="roundRect">
            <a:avLst>
              <a:gd name="adj" fmla="val 8392"/>
            </a:avLst>
          </a:prstGeom>
          <a:solidFill>
            <a:srgbClr val="2C3A52"/>
          </a:solidFill>
          <a:ln/>
        </p:spPr>
      </p:sp>
      <p:sp>
        <p:nvSpPr>
          <p:cNvPr id="7" name="Text 5"/>
          <p:cNvSpPr/>
          <p:nvPr/>
        </p:nvSpPr>
        <p:spPr>
          <a:xfrm>
            <a:off x="1755648" y="2331720"/>
            <a:ext cx="52669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700" i="1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“Hi, this is John from Borenstein Caterers — we received your request and will be calling you shortly.”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371600" y="3913632"/>
            <a:ext cx="6035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DELIVERED AUTOMATICALLY · UNDER ONE MINUTE · FROM BORENSTEIN’S OWN NUMBER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7863840" y="221284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0" name="Text 8"/>
          <p:cNvSpPr/>
          <p:nvPr/>
        </p:nvSpPr>
        <p:spPr>
          <a:xfrm>
            <a:off x="8174736" y="21031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shopping stops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8174736" y="2487168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came from a search. The first real reply ends it.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7863840" y="3291840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3" name="Text 11"/>
          <p:cNvSpPr/>
          <p:nvPr/>
        </p:nvSpPr>
        <p:spPr>
          <a:xfrm>
            <a:off x="8174736" y="3182112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call is expected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8174736" y="356616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“calling you shortly” turns a cold dial into a kept promise.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7863840" y="4370832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6" name="Text 14"/>
          <p:cNvSpPr/>
          <p:nvPr/>
        </p:nvSpPr>
        <p:spPr>
          <a:xfrm>
            <a:off x="8174736" y="4261104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lead goes cold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8174736" y="4645152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Friday night, Sunday morning — the reply is already there.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proposal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ONE · DELIVERABLES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gets built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207568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6" name="Text 4"/>
          <p:cNvSpPr/>
          <p:nvPr/>
        </p:nvSpPr>
        <p:spPr>
          <a:xfrm>
            <a:off x="969264" y="196596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Website form wired to instant SMS response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640080" y="2734056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8" name="Text 6"/>
          <p:cNvSpPr/>
          <p:nvPr/>
        </p:nvSpPr>
        <p:spPr>
          <a:xfrm>
            <a:off x="969264" y="2624328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Automated email confirmation + internal routing to your team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640080" y="3392424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0" name="Text 8"/>
          <p:cNvSpPr/>
          <p:nvPr/>
        </p:nvSpPr>
        <p:spPr>
          <a:xfrm>
            <a:off x="969264" y="3282696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Carrier registration under Borenstein's own brand — compliance handled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640080" y="4050792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2" name="Text 10"/>
          <p:cNvSpPr/>
          <p:nvPr/>
        </p:nvSpPr>
        <p:spPr>
          <a:xfrm>
            <a:off x="969264" y="3941064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log of every lead and every message sent</a:t>
            </a:r>
            <a:endParaRPr lang="en-US" sz="1900" dirty="0"/>
          </a:p>
        </p:txBody>
      </p:sp>
      <p:sp>
        <p:nvSpPr>
          <p:cNvPr id="13" name="Shape 11"/>
          <p:cNvSpPr/>
          <p:nvPr/>
        </p:nvSpPr>
        <p:spPr>
          <a:xfrm>
            <a:off x="640080" y="5486400"/>
            <a:ext cx="10908792" cy="566928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4" name="Shape 12"/>
          <p:cNvSpPr/>
          <p:nvPr/>
        </p:nvSpPr>
        <p:spPr>
          <a:xfrm>
            <a:off x="640080" y="5486400"/>
            <a:ext cx="54864" cy="566928"/>
          </a:xfrm>
          <a:prstGeom prst="rect">
            <a:avLst/>
          </a:prstGeom>
          <a:solidFill>
            <a:srgbClr val="7EC850"/>
          </a:solidFill>
          <a:ln/>
        </p:spPr>
      </p:sp>
      <p:sp>
        <p:nvSpPr>
          <p:cNvPr id="15" name="Text 13"/>
          <p:cNvSpPr/>
          <p:nvPr/>
        </p:nvSpPr>
        <p:spPr>
          <a:xfrm>
            <a:off x="960120" y="5486400"/>
            <a:ext cx="102687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$3,500</a:t>
            </a:r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three-week build   ·   $1,500 to start   ·   balance at go-live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proposal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ONE · LIVE DEMO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This is not a mockup.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96112" y="1572768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working version of your website form that texts back and emails in seconds — built on the new Borenstein brand.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371600" y="2697480"/>
            <a:ext cx="9445752" cy="2651760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7" name="Shape 5"/>
          <p:cNvSpPr/>
          <p:nvPr/>
        </p:nvSpPr>
        <p:spPr>
          <a:xfrm>
            <a:off x="1399032" y="2724912"/>
            <a:ext cx="9390888" cy="2596896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8" name="Text 6"/>
          <p:cNvSpPr/>
          <p:nvPr/>
        </p:nvSpPr>
        <p:spPr>
          <a:xfrm>
            <a:off x="1371600" y="3200400"/>
            <a:ext cx="94457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4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DEMO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371600" y="3630168"/>
            <a:ext cx="944575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borenstein-demo.pages.dev</a:t>
            </a:r>
            <a:endParaRPr lang="en-US" sz="3400" dirty="0"/>
          </a:p>
        </p:txBody>
      </p:sp>
      <p:sp>
        <p:nvSpPr>
          <p:cNvPr id="10" name="Text 8"/>
          <p:cNvSpPr/>
          <p:nvPr/>
        </p:nvSpPr>
        <p:spPr>
          <a:xfrm>
            <a:off x="1371600" y="4526280"/>
            <a:ext cx="94457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it in the meeting — submit the form, watch the text and the email arrive.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proposal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ONE · TIMELINE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weeks, start to handoff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640080" y="2286000"/>
            <a:ext cx="5074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1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640080" y="2916936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7" name="Text 5"/>
          <p:cNvSpPr/>
          <p:nvPr/>
        </p:nvSpPr>
        <p:spPr>
          <a:xfrm>
            <a:off x="950976" y="2816352"/>
            <a:ext cx="47640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Carrier registration filed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640080" y="363016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9" name="Text 7"/>
          <p:cNvSpPr/>
          <p:nvPr/>
        </p:nvSpPr>
        <p:spPr>
          <a:xfrm>
            <a:off x="950976" y="3529584"/>
            <a:ext cx="47640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 + email automation live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640080" y="4343400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1" name="Text 9"/>
          <p:cNvSpPr/>
          <p:nvPr/>
        </p:nvSpPr>
        <p:spPr>
          <a:xfrm>
            <a:off x="950976" y="4242816"/>
            <a:ext cx="47640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Internal routing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263640" y="2286000"/>
            <a:ext cx="5074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WEEKS 2–3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2916936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4" name="Text 12"/>
          <p:cNvSpPr/>
          <p:nvPr/>
        </p:nvSpPr>
        <p:spPr>
          <a:xfrm>
            <a:off x="6574536" y="2816352"/>
            <a:ext cx="47640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Texting live on carrier approval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6263640" y="363016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6" name="Text 14"/>
          <p:cNvSpPr/>
          <p:nvPr/>
        </p:nvSpPr>
        <p:spPr>
          <a:xfrm>
            <a:off x="6574536" y="3529584"/>
            <a:ext cx="47640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 log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6263640" y="4343400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8" name="Text 16"/>
          <p:cNvSpPr/>
          <p:nvPr/>
        </p:nvSpPr>
        <p:spPr>
          <a:xfrm>
            <a:off x="6574536" y="4242816"/>
            <a:ext cx="47640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Tuning + handoff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40080" y="534924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Carrier approval of Borenstein's own brand typically lands in weeks 1–3 — everything else doesn't wait for it.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proposal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TWO · THE FILM, STANDALONE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film, finished to final approval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96112" y="1572768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2-minute history presentation, taken from concept to a finished master.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40080" y="221284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7" name="Text 5"/>
          <p:cNvSpPr/>
          <p:nvPr/>
        </p:nvSpPr>
        <p:spPr>
          <a:xfrm>
            <a:off x="969264" y="210312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Chosen version, narrator &amp; score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69264" y="2505456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pick of the concepts — recorded, scored and mixed to final.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40080" y="3145536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0" name="Text 8"/>
          <p:cNvSpPr/>
          <p:nvPr/>
        </p:nvSpPr>
        <p:spPr>
          <a:xfrm>
            <a:off x="969264" y="3035808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Revision rounds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69264" y="3438144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feedback passes until the film is approved.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40080" y="4078224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3" name="Text 11"/>
          <p:cNvSpPr/>
          <p:nvPr/>
        </p:nvSpPr>
        <p:spPr>
          <a:xfrm>
            <a:off x="969264" y="3968496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Full-resolution master + cutdowns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969264" y="4370832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finished film, plus shorter cuts for web and social.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640080" y="5486400"/>
            <a:ext cx="10908792" cy="566928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6" name="Shape 14"/>
          <p:cNvSpPr/>
          <p:nvPr/>
        </p:nvSpPr>
        <p:spPr>
          <a:xfrm>
            <a:off x="640080" y="5486400"/>
            <a:ext cx="54864" cy="566928"/>
          </a:xfrm>
          <a:prstGeom prst="rect">
            <a:avLst/>
          </a:prstGeom>
          <a:solidFill>
            <a:srgbClr val="7EC850"/>
          </a:solidFill>
          <a:ln/>
        </p:spPr>
      </p:sp>
      <p:sp>
        <p:nvSpPr>
          <p:cNvPr id="17" name="Text 15"/>
          <p:cNvSpPr/>
          <p:nvPr/>
        </p:nvSpPr>
        <p:spPr>
          <a:xfrm>
            <a:off x="960120" y="5486400"/>
            <a:ext cx="102687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$1,500</a:t>
            </a:r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$750 to start   ·   balance on approval of the final master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proposal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1179576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3" name="Text 1"/>
          <p:cNvSpPr/>
          <p:nvPr/>
        </p:nvSpPr>
        <p:spPr>
          <a:xfrm>
            <a:off x="1078992" y="109728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STEP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1481328"/>
            <a:ext cx="10607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Approve today — live in three weeks.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822960" y="2880360"/>
            <a:ext cx="3282696" cy="146304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6" name="Text 4"/>
          <p:cNvSpPr/>
          <p:nvPr/>
        </p:nvSpPr>
        <p:spPr>
          <a:xfrm>
            <a:off x="1097280" y="308152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1097280" y="3630168"/>
            <a:ext cx="273405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part one, part two, or both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453128" y="2880360"/>
            <a:ext cx="3282696" cy="146304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9" name="Text 7"/>
          <p:cNvSpPr/>
          <p:nvPr/>
        </p:nvSpPr>
        <p:spPr>
          <a:xfrm>
            <a:off x="4727448" y="308152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4727448" y="3630168"/>
            <a:ext cx="273405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Deposit arrives with the agreement in one link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8083296" y="2880360"/>
            <a:ext cx="3282696" cy="146304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2" name="Text 10"/>
          <p:cNvSpPr/>
          <p:nvPr/>
        </p:nvSpPr>
        <p:spPr>
          <a:xfrm>
            <a:off x="8357616" y="308152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8357616" y="3630168"/>
            <a:ext cx="273405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Carrier filing + build start this week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822960" y="589788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Shlomo Ashvil · Integralink · </a:t>
            </a:r>
            <a:pPr indent="0" marL="0">
              <a:buNone/>
            </a:pPr>
            <a:r>
              <a:rPr lang="en-US" sz="1400" b="1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integralink.ai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9500616" y="5138928"/>
            <a:ext cx="2157984" cy="1234440"/>
          </a:xfrm>
          <a:prstGeom prst="rect">
            <a:avLst/>
          </a:prstGeom>
          <a:solidFill>
            <a:srgbClr val="D4B36A"/>
          </a:solidFill>
          <a:ln/>
        </p:spPr>
      </p:sp>
      <p:pic>
        <p:nvPicPr>
          <p:cNvPr id="16" name="Image 0" descr="/Users/shlomo.ashvil/fable-sites/borenstein/decks/../video/end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8048" y="5166360"/>
            <a:ext cx="2103120" cy="1179576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Borenstein Caterers — Monday Proposal</dc:title>
  <dc:subject>PptxGenJS Presentation</dc:subject>
  <dc:creator>Integralink</dc:creator>
  <cp:lastModifiedBy>Integralink</cp:lastModifiedBy>
  <cp:revision>1</cp:revision>
  <dcterms:created xsi:type="dcterms:W3CDTF">2026-07-20T16:32:56Z</dcterms:created>
  <dcterms:modified xsi:type="dcterms:W3CDTF">2026-07-20T16:32:56Z</dcterms:modified>
</cp:coreProperties>
</file>