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12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1572768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3" name="Text 1"/>
          <p:cNvSpPr/>
          <p:nvPr/>
        </p:nvSpPr>
        <p:spPr>
          <a:xfrm>
            <a:off x="786384" y="1463040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INTEGRALINK × BORENSTEIN CATERERS</a:t>
            </a:r>
            <a:endParaRPr lang="en-US" sz="1100" dirty="0"/>
          </a:p>
        </p:txBody>
      </p:sp>
      <p:sp>
        <p:nvSpPr>
          <p:cNvPr id="4" name="Text 2"/>
          <p:cNvSpPr/>
          <p:nvPr/>
        </p:nvSpPr>
        <p:spPr>
          <a:xfrm>
            <a:off x="548640" y="1965960"/>
            <a:ext cx="10515600" cy="10515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4400" dirty="0">
                <a:solidFill>
                  <a:srgbClr val="F0EAD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Catalog</a:t>
            </a:r>
            <a:endParaRPr lang="en-US" sz="4400" dirty="0"/>
          </a:p>
        </p:txBody>
      </p:sp>
      <p:sp>
        <p:nvSpPr>
          <p:cNvPr id="5" name="Text 3"/>
          <p:cNvSpPr/>
          <p:nvPr/>
        </p:nvSpPr>
        <p:spPr>
          <a:xfrm>
            <a:off x="548640" y="3108960"/>
            <a:ext cx="877824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900" i="1" dirty="0">
                <a:solidFill>
                  <a:srgbClr val="F0EAD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Everything Integralink can build for Borenstein — by funnel stage</a:t>
            </a:r>
            <a:endParaRPr lang="en-US" sz="1900" dirty="0"/>
          </a:p>
        </p:txBody>
      </p:sp>
      <p:sp>
        <p:nvSpPr>
          <p:cNvPr id="6" name="Text 4"/>
          <p:cNvSpPr/>
          <p:nvPr/>
        </p:nvSpPr>
        <p:spPr>
          <a:xfrm>
            <a:off x="548640" y="3703320"/>
            <a:ext cx="87782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Companion to the launch offer · prices are per-item if bought à la carte</a:t>
            </a:r>
            <a:endParaRPr lang="en-US" sz="1100" dirty="0"/>
          </a:p>
        </p:txBody>
      </p:sp>
      <p:sp>
        <p:nvSpPr>
          <p:cNvPr id="7" name="Text 5"/>
          <p:cNvSpPr/>
          <p:nvPr/>
        </p:nvSpPr>
        <p:spPr>
          <a:xfrm>
            <a:off x="548640" y="4892040"/>
            <a:ext cx="4114800" cy="137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6000" dirty="0">
                <a:solidFill>
                  <a:srgbClr val="D4B3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</a:t>
            </a:r>
            <a:endParaRPr lang="en-US" sz="6000" dirty="0"/>
          </a:p>
          <a:p>
            <a:pPr algn="l" indent="0" marL="0">
              <a:buNone/>
            </a:pPr>
            <a:r>
              <a:rPr lang="en-US" sz="1000" b="1" spc="200" kern="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CATALOG ITEMS · 4 STAGES</a:t>
            </a:r>
            <a:endParaRPr lang="en-US" sz="6000" dirty="0"/>
          </a:p>
        </p:txBody>
      </p:sp>
      <p:pic>
        <p:nvPicPr>
          <p:cNvPr id="8" name="Image 0" descr="/private/tmp/claude-501/-Users-shlomo-ashvil/884f1e37-9baf-486e-8c95-ccdfcbece128/scratchpad/f25/borenstein/video/endcar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52560" y="4709160"/>
            <a:ext cx="2587752" cy="1453896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342632" y="6263640"/>
            <a:ext cx="4297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the Borenstein ad films — live at borenstein-concepts.netlify.app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0EA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30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IV · RETENTION &amp; OPERATIONS</a:t>
            </a:r>
            <a:endParaRPr lang="en-US" sz="1100" dirty="0"/>
          </a:p>
        </p:txBody>
      </p:sp>
      <p:sp>
        <p:nvSpPr>
          <p:cNvPr id="3" name="Shape 1"/>
          <p:cNvSpPr/>
          <p:nvPr/>
        </p:nvSpPr>
        <p:spPr>
          <a:xfrm>
            <a:off x="548640" y="850392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4" name="Text 2"/>
          <p:cNvSpPr/>
          <p:nvPr/>
        </p:nvSpPr>
        <p:spPr>
          <a:xfrm>
            <a:off x="786384" y="658368"/>
            <a:ext cx="10515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4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Where the margin lives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548640" y="1481328"/>
            <a:ext cx="3447288" cy="4434840"/>
          </a:xfrm>
          <a:prstGeom prst="rect">
            <a:avLst/>
          </a:prstGeom>
          <a:solidFill>
            <a:srgbClr val="FFFFFF"/>
          </a:solidFill>
          <a:ln w="9525">
            <a:solidFill>
              <a:srgbClr val="E3DCC8"/>
            </a:solidFill>
            <a:prstDash val="solid"/>
          </a:ln>
          <a:effectLst>
            <a:outerShdw sx="100000" sy="100000" kx="0" ky="0" algn="bl" rotWithShape="0" blurRad="88900" dist="25400" dir="5400000">
              <a:srgbClr val="000000">
                <a:alpha val="13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786384" y="1792224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7" name="Text 5"/>
          <p:cNvSpPr/>
          <p:nvPr/>
        </p:nvSpPr>
        <p:spPr>
          <a:xfrm>
            <a:off x="786384" y="1993392"/>
            <a:ext cx="29718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Order status &amp; reorder automation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786384" y="2798064"/>
            <a:ext cx="2971800" cy="969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50" dirty="0">
                <a:solidFill>
                  <a:srgbClr val="3A435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“Where’s my order,” one-tap reorders, and delivery updates over SMS or WhatsApp — handled without a phone call.</a:t>
            </a:r>
            <a:endParaRPr lang="en-US" sz="1250" dirty="0"/>
          </a:p>
        </p:txBody>
      </p:sp>
      <p:sp>
        <p:nvSpPr>
          <p:cNvPr id="9" name="Text 7"/>
          <p:cNvSpPr/>
          <p:nvPr/>
        </p:nvSpPr>
        <p:spPr>
          <a:xfrm>
            <a:off x="786384" y="3840480"/>
            <a:ext cx="2971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25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SOLVES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786384" y="4078224"/>
            <a:ext cx="29718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50" i="1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Staff hours lost to status calls.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786384" y="4791456"/>
            <a:ext cx="2971800" cy="0"/>
          </a:xfrm>
          <a:prstGeom prst="line">
            <a:avLst/>
          </a:prstGeom>
          <a:noFill/>
          <a:ln w="12700">
            <a:solidFill>
              <a:srgbClr val="E3DCC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786384" y="4937760"/>
            <a:ext cx="2971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200" kern="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SHIPS IN   </a:t>
            </a:r>
            <a:pPr algn="l" indent="0" marL="0">
              <a:buNone/>
            </a:pPr>
            <a:r>
              <a:rPr lang="en-US" sz="1250" b="1" dirty="0">
                <a:solidFill>
                  <a:srgbClr val="0D12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weeks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786384" y="5285232"/>
            <a:ext cx="2971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7EC8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$2,500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4361688" y="1481328"/>
            <a:ext cx="3447288" cy="4434840"/>
          </a:xfrm>
          <a:prstGeom prst="rect">
            <a:avLst/>
          </a:prstGeom>
          <a:solidFill>
            <a:srgbClr val="FFFFFF"/>
          </a:solidFill>
          <a:ln w="9525">
            <a:solidFill>
              <a:srgbClr val="E3DCC8"/>
            </a:solidFill>
            <a:prstDash val="solid"/>
          </a:ln>
          <a:effectLst>
            <a:outerShdw sx="100000" sy="100000" kx="0" ky="0" algn="bl" rotWithShape="0" blurRad="88900" dist="25400" dir="5400000">
              <a:srgbClr val="000000">
                <a:alpha val="13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4599432" y="1792224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16" name="Text 14"/>
          <p:cNvSpPr/>
          <p:nvPr/>
        </p:nvSpPr>
        <p:spPr>
          <a:xfrm>
            <a:off x="4599432" y="1993392"/>
            <a:ext cx="29718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Back-office AI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599432" y="2798064"/>
            <a:ext cx="2971800" cy="969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50" dirty="0">
                <a:solidFill>
                  <a:srgbClr val="3A435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Airline meal-count reconciliation, invoice processing, and waste and inventory reports — one workflow at a time.</a:t>
            </a:r>
            <a:endParaRPr lang="en-US" sz="1250" dirty="0"/>
          </a:p>
        </p:txBody>
      </p:sp>
      <p:sp>
        <p:nvSpPr>
          <p:cNvPr id="18" name="Text 16"/>
          <p:cNvSpPr/>
          <p:nvPr/>
        </p:nvSpPr>
        <p:spPr>
          <a:xfrm>
            <a:off x="4599432" y="3840480"/>
            <a:ext cx="2971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25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SOLVES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4599432" y="4078224"/>
            <a:ext cx="29718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50" i="1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Margin leaking through manual admin.</a:t>
            </a:r>
            <a:endParaRPr lang="en-US" sz="1250" dirty="0"/>
          </a:p>
        </p:txBody>
      </p:sp>
      <p:sp>
        <p:nvSpPr>
          <p:cNvPr id="20" name="Shape 18"/>
          <p:cNvSpPr/>
          <p:nvPr/>
        </p:nvSpPr>
        <p:spPr>
          <a:xfrm>
            <a:off x="4599432" y="4791456"/>
            <a:ext cx="2971800" cy="0"/>
          </a:xfrm>
          <a:prstGeom prst="line">
            <a:avLst/>
          </a:prstGeom>
          <a:noFill/>
          <a:ln w="12700">
            <a:solidFill>
              <a:srgbClr val="E3DCC8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4599432" y="4937760"/>
            <a:ext cx="2971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200" kern="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SHIPS IN   </a:t>
            </a:r>
            <a:pPr algn="l" indent="0" marL="0">
              <a:buNone/>
            </a:pPr>
            <a:r>
              <a:rPr lang="en-US" sz="1250" b="1" dirty="0">
                <a:solidFill>
                  <a:srgbClr val="0D12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scoped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4599432" y="5285232"/>
            <a:ext cx="2971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7EC8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$6,000 per workflow</a:t>
            </a:r>
            <a:endParaRPr lang="en-US" sz="1500" dirty="0"/>
          </a:p>
        </p:txBody>
      </p:sp>
      <p:sp>
        <p:nvSpPr>
          <p:cNvPr id="23" name="Shape 21"/>
          <p:cNvSpPr/>
          <p:nvPr/>
        </p:nvSpPr>
        <p:spPr>
          <a:xfrm>
            <a:off x="8174736" y="1481328"/>
            <a:ext cx="3447288" cy="4434840"/>
          </a:xfrm>
          <a:prstGeom prst="rect">
            <a:avLst/>
          </a:prstGeom>
          <a:solidFill>
            <a:srgbClr val="FFFFFF"/>
          </a:solidFill>
          <a:ln w="9525">
            <a:solidFill>
              <a:srgbClr val="E3DCC8"/>
            </a:solidFill>
            <a:prstDash val="solid"/>
          </a:ln>
          <a:effectLst>
            <a:outerShdw sx="100000" sy="100000" kx="0" ky="0" algn="bl" rotWithShape="0" blurRad="88900" dist="25400" dir="5400000">
              <a:srgbClr val="000000">
                <a:alpha val="13000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8412480" y="1792224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25" name="Text 23"/>
          <p:cNvSpPr/>
          <p:nvPr/>
        </p:nvSpPr>
        <p:spPr>
          <a:xfrm>
            <a:off x="8412480" y="1993392"/>
            <a:ext cx="29718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Executive dashboard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8412480" y="2798064"/>
            <a:ext cx="2971800" cy="969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50" dirty="0">
                <a:solidFill>
                  <a:srgbClr val="3A435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Daily production, the sales funnel, and review sentiment on a single page — for a 15,000-meals-a-day operation.</a:t>
            </a:r>
            <a:endParaRPr lang="en-US" sz="1250" dirty="0"/>
          </a:p>
        </p:txBody>
      </p:sp>
      <p:sp>
        <p:nvSpPr>
          <p:cNvPr id="27" name="Text 25"/>
          <p:cNvSpPr/>
          <p:nvPr/>
        </p:nvSpPr>
        <p:spPr>
          <a:xfrm>
            <a:off x="8412480" y="3840480"/>
            <a:ext cx="2971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25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SOLVES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8412480" y="4078224"/>
            <a:ext cx="29718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50" i="1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Running the business on instinct.</a:t>
            </a:r>
            <a:endParaRPr lang="en-US" sz="1250" dirty="0"/>
          </a:p>
        </p:txBody>
      </p:sp>
      <p:sp>
        <p:nvSpPr>
          <p:cNvPr id="29" name="Shape 27"/>
          <p:cNvSpPr/>
          <p:nvPr/>
        </p:nvSpPr>
        <p:spPr>
          <a:xfrm>
            <a:off x="8412480" y="4791456"/>
            <a:ext cx="2971800" cy="0"/>
          </a:xfrm>
          <a:prstGeom prst="line">
            <a:avLst/>
          </a:prstGeom>
          <a:noFill/>
          <a:ln w="12700">
            <a:solidFill>
              <a:srgbClr val="E3DCC8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8412480" y="4937760"/>
            <a:ext cx="2971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200" kern="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SHIPS IN   </a:t>
            </a:r>
            <a:pPr algn="l" indent="0" marL="0">
              <a:buNone/>
            </a:pPr>
            <a:r>
              <a:rPr lang="en-US" sz="1250" b="1" dirty="0">
                <a:solidFill>
                  <a:srgbClr val="0D12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weeks</a:t>
            </a:r>
            <a:endParaRPr lang="en-US" sz="900" dirty="0"/>
          </a:p>
        </p:txBody>
      </p:sp>
      <p:sp>
        <p:nvSpPr>
          <p:cNvPr id="31" name="Text 29"/>
          <p:cNvSpPr/>
          <p:nvPr/>
        </p:nvSpPr>
        <p:spPr>
          <a:xfrm>
            <a:off x="8412480" y="5285232"/>
            <a:ext cx="2971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7EC8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$3,000</a:t>
            </a:r>
            <a:endParaRPr lang="en-US" sz="1500" dirty="0"/>
          </a:p>
        </p:txBody>
      </p:sp>
      <p:sp>
        <p:nvSpPr>
          <p:cNvPr id="32" name="Text 30"/>
          <p:cNvSpPr/>
          <p:nvPr/>
        </p:nvSpPr>
        <p:spPr>
          <a:xfrm>
            <a:off x="548640" y="6473952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Integralink × Borenstein Caterers — concept &amp; proposal</a:t>
            </a:r>
            <a:endParaRPr lang="en-US" sz="900" dirty="0"/>
          </a:p>
        </p:txBody>
      </p:sp>
      <p:sp>
        <p:nvSpPr>
          <p:cNvPr id="33" name="Text 31"/>
          <p:cNvSpPr/>
          <p:nvPr/>
        </p:nvSpPr>
        <p:spPr>
          <a:xfrm>
            <a:off x="11338560" y="6473952"/>
            <a:ext cx="365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0EA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30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ANNEX</a:t>
            </a:r>
            <a:endParaRPr lang="en-US" sz="1100" dirty="0"/>
          </a:p>
        </p:txBody>
      </p:sp>
      <p:sp>
        <p:nvSpPr>
          <p:cNvPr id="3" name="Shape 1"/>
          <p:cNvSpPr/>
          <p:nvPr/>
        </p:nvSpPr>
        <p:spPr>
          <a:xfrm>
            <a:off x="548640" y="850392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4" name="Text 2"/>
          <p:cNvSpPr/>
          <p:nvPr/>
        </p:nvSpPr>
        <p:spPr>
          <a:xfrm>
            <a:off x="786384" y="658368"/>
            <a:ext cx="10515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4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Media annex — films &amp; imagery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786384" y="1280160"/>
            <a:ext cx="1024128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brand film, finished — </a:t>
            </a:r>
            <a:pPr algn="l" indent="0" marL="0">
              <a:buNone/>
            </a:pPr>
            <a:r>
              <a:rPr lang="en-US" sz="2200" b="1" dirty="0">
                <a:solidFill>
                  <a:srgbClr val="7EC85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$4,000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86384" y="1719072"/>
            <a:ext cx="102412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3A435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finished master: 60s + 45s cuts, final VO, licensed music — in the style you choose below.</a:t>
            </a:r>
            <a:endParaRPr lang="en-US" sz="1400" dirty="0"/>
          </a:p>
        </p:txBody>
      </p:sp>
      <p:sp>
        <p:nvSpPr>
          <p:cNvPr id="7" name="Shape 5"/>
          <p:cNvSpPr/>
          <p:nvPr/>
        </p:nvSpPr>
        <p:spPr>
          <a:xfrm>
            <a:off x="512064" y="2295144"/>
            <a:ext cx="3520440" cy="2011680"/>
          </a:xfrm>
          <a:prstGeom prst="rect">
            <a:avLst/>
          </a:prstGeom>
          <a:solidFill>
            <a:srgbClr val="0D1220"/>
          </a:solidFill>
          <a:ln/>
          <a:effectLst>
            <a:outerShdw sx="100000" sy="100000" kx="0" ky="0" algn="bl" rotWithShape="0" blurRad="88900" dist="25400" dir="5400000">
              <a:srgbClr val="000000">
                <a:alpha val="13000"/>
              </a:srgbClr>
            </a:outerShdw>
          </a:effectLst>
        </p:spPr>
      </p:sp>
      <p:pic>
        <p:nvPicPr>
          <p:cNvPr id="8" name="Image 0" descr="/private/tmp/claude-501/-Users-shlomo-ashvil/884f1e37-9baf-486e-8c95-ccdfcbece128/scratchpad/f25/borenstein/video/endcar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640" y="2331720"/>
            <a:ext cx="3447288" cy="1938528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548640" y="4489704"/>
            <a:ext cx="91440" cy="91440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10" name="Text 7"/>
          <p:cNvSpPr/>
          <p:nvPr/>
        </p:nvSpPr>
        <p:spPr>
          <a:xfrm>
            <a:off x="749808" y="4389120"/>
            <a:ext cx="32461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b="1" dirty="0">
                <a:solidFill>
                  <a:srgbClr val="0D12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Film style I — the signature end card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4325112" y="2295144"/>
            <a:ext cx="3520440" cy="2011680"/>
          </a:xfrm>
          <a:prstGeom prst="rect">
            <a:avLst/>
          </a:prstGeom>
          <a:solidFill>
            <a:srgbClr val="0D1220"/>
          </a:solidFill>
          <a:ln/>
          <a:effectLst>
            <a:outerShdw sx="100000" sy="100000" kx="0" ky="0" algn="bl" rotWithShape="0" blurRad="88900" dist="25400" dir="5400000">
              <a:srgbClr val="000000">
                <a:alpha val="13000"/>
              </a:srgbClr>
            </a:outerShdw>
          </a:effectLst>
        </p:spPr>
      </p:sp>
      <p:pic>
        <p:nvPicPr>
          <p:cNvPr id="12" name="Image 1" descr="/private/tmp/claude-501/-Users-shlomo-ashvil/884f1e37-9baf-486e-8c95-ccdfcbece128/scratchpad/f25/borenstein/video/end2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688" y="2331720"/>
            <a:ext cx="3447288" cy="1938528"/>
          </a:xfrm>
          <a:prstGeom prst="rect">
            <a:avLst/>
          </a:prstGeom>
        </p:spPr>
      </p:pic>
      <p:sp>
        <p:nvSpPr>
          <p:cNvPr id="13" name="Shape 9"/>
          <p:cNvSpPr/>
          <p:nvPr/>
        </p:nvSpPr>
        <p:spPr>
          <a:xfrm>
            <a:off x="4361688" y="4489704"/>
            <a:ext cx="91440" cy="91440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14" name="Text 10"/>
          <p:cNvSpPr/>
          <p:nvPr/>
        </p:nvSpPr>
        <p:spPr>
          <a:xfrm>
            <a:off x="4562856" y="4389120"/>
            <a:ext cx="32461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b="1" dirty="0">
                <a:solidFill>
                  <a:srgbClr val="0D12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Film style II — the bright cut</a:t>
            </a:r>
            <a:endParaRPr lang="en-US" sz="1150" dirty="0"/>
          </a:p>
        </p:txBody>
      </p:sp>
      <p:sp>
        <p:nvSpPr>
          <p:cNvPr id="15" name="Shape 11"/>
          <p:cNvSpPr/>
          <p:nvPr/>
        </p:nvSpPr>
        <p:spPr>
          <a:xfrm>
            <a:off x="8138160" y="2295144"/>
            <a:ext cx="3520440" cy="2011680"/>
          </a:xfrm>
          <a:prstGeom prst="rect">
            <a:avLst/>
          </a:prstGeom>
          <a:solidFill>
            <a:srgbClr val="0D1220"/>
          </a:solidFill>
          <a:ln/>
          <a:effectLst>
            <a:outerShdw sx="100000" sy="100000" kx="0" ky="0" algn="bl" rotWithShape="0" blurRad="88900" dist="25400" dir="5400000">
              <a:srgbClr val="000000">
                <a:alpha val="13000"/>
              </a:srgbClr>
            </a:outerShdw>
          </a:effectLst>
        </p:spPr>
      </p:sp>
      <p:pic>
        <p:nvPicPr>
          <p:cNvPr id="16" name="Image 2" descr="/private/tmp/claude-501/-Users-shlomo-ashvil/884f1e37-9baf-486e-8c95-ccdfcbece128/scratchpad/f25/borenstein/video/end3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736" y="2331720"/>
            <a:ext cx="3447288" cy="1938528"/>
          </a:xfrm>
          <a:prstGeom prst="rect">
            <a:avLst/>
          </a:prstGeom>
        </p:spPr>
      </p:pic>
      <p:sp>
        <p:nvSpPr>
          <p:cNvPr id="17" name="Shape 12"/>
          <p:cNvSpPr/>
          <p:nvPr/>
        </p:nvSpPr>
        <p:spPr>
          <a:xfrm>
            <a:off x="8174736" y="4489704"/>
            <a:ext cx="91440" cy="91440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18" name="Text 13"/>
          <p:cNvSpPr/>
          <p:nvPr/>
        </p:nvSpPr>
        <p:spPr>
          <a:xfrm>
            <a:off x="8375904" y="4389120"/>
            <a:ext cx="324612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50" b="1" dirty="0">
                <a:solidFill>
                  <a:srgbClr val="0D12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Film style III — the letter</a:t>
            </a:r>
            <a:endParaRPr lang="en-US" sz="1150" dirty="0"/>
          </a:p>
        </p:txBody>
      </p:sp>
      <p:sp>
        <p:nvSpPr>
          <p:cNvPr id="19" name="Text 14"/>
          <p:cNvSpPr/>
          <p:nvPr/>
        </p:nvSpPr>
        <p:spPr>
          <a:xfrm>
            <a:off x="548640" y="5074920"/>
            <a:ext cx="11091672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spc="150" kern="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ADDITIONAL CUTS (15S / 30S SOCIALS) &amp; PHOTOGRAPHY DIRECTION — PER PIECE, FROM  </a:t>
            </a:r>
            <a:pPr algn="ctr" indent="0" marL="0">
              <a:buNone/>
            </a:pPr>
            <a:r>
              <a:rPr lang="en-US" sz="2000" b="1" dirty="0">
                <a:solidFill>
                  <a:srgbClr val="7EC85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$1,500</a:t>
            </a:r>
            <a:endParaRPr lang="en-US" sz="1150" dirty="0"/>
          </a:p>
        </p:txBody>
      </p:sp>
      <p:sp>
        <p:nvSpPr>
          <p:cNvPr id="20" name="Text 15"/>
          <p:cNvSpPr/>
          <p:nvPr/>
        </p:nvSpPr>
        <p:spPr>
          <a:xfrm>
            <a:off x="548640" y="5669280"/>
            <a:ext cx="1109167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three styles are watchable now at borenstein-concepts.netlify.app</a:t>
            </a:r>
            <a:endParaRPr lang="en-US" sz="1100" dirty="0"/>
          </a:p>
        </p:txBody>
      </p:sp>
      <p:sp>
        <p:nvSpPr>
          <p:cNvPr id="21" name="Text 16"/>
          <p:cNvSpPr/>
          <p:nvPr/>
        </p:nvSpPr>
        <p:spPr>
          <a:xfrm>
            <a:off x="548640" y="6473952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Integralink × Borenstein Caterers — concept &amp; proposal</a:t>
            </a:r>
            <a:endParaRPr lang="en-US" sz="900" dirty="0"/>
          </a:p>
        </p:txBody>
      </p:sp>
      <p:sp>
        <p:nvSpPr>
          <p:cNvPr id="22" name="Text 17"/>
          <p:cNvSpPr/>
          <p:nvPr/>
        </p:nvSpPr>
        <p:spPr>
          <a:xfrm>
            <a:off x="11338560" y="6473952"/>
            <a:ext cx="365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D12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6576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À LA CARTE</a:t>
            </a:r>
            <a:endParaRPr lang="en-US" sz="1100" dirty="0"/>
          </a:p>
        </p:txBody>
      </p:sp>
      <p:sp>
        <p:nvSpPr>
          <p:cNvPr id="3" name="Shape 1"/>
          <p:cNvSpPr/>
          <p:nvPr/>
        </p:nvSpPr>
        <p:spPr>
          <a:xfrm>
            <a:off x="548640" y="822960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4" name="Text 2"/>
          <p:cNvSpPr/>
          <p:nvPr/>
        </p:nvSpPr>
        <p:spPr>
          <a:xfrm>
            <a:off x="786384" y="621792"/>
            <a:ext cx="73152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400" dirty="0">
                <a:solidFill>
                  <a:srgbClr val="F0EAD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Price index</a:t>
            </a:r>
            <a:endParaRPr lang="en-US" sz="2400" dirty="0"/>
          </a:p>
        </p:txBody>
      </p:sp>
      <p:graphicFrame>
        <p:nvGraphicFramePr>
          <p:cNvPr id="13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48640" y="1371600"/>
          <a:ext cx="758952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4572000"/>
                <a:gridCol w="1463040"/>
                <a:gridCol w="1097280"/>
              </a:tblGrid>
              <a:tr h="315468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D4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220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000" b="1" spc="200" kern="0" dirty="0">
                          <a:solidFill>
                            <a:srgbClr val="D4B36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ITEM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D4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220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00" b="1" spc="200" kern="0" dirty="0">
                          <a:solidFill>
                            <a:srgbClr val="D4B36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ONE-TIME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D4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220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000" b="1" spc="200" kern="0" dirty="0">
                          <a:solidFill>
                            <a:srgbClr val="D4B36A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MONTHLY</a:t>
                      </a:r>
                      <a:endParaRPr lang="en-US" sz="10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12700" cap="flat" cmpd="sng" algn="ctr">
                      <a:solidFill>
                        <a:srgbClr val="D4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220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b="1" dirty="0">
                          <a:solidFill>
                            <a:srgbClr val="D4B36A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I</a:t>
                      </a:r>
                      <a:endParaRPr lang="en-US" sz="10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F0EA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Website &amp; audience landing pages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b="1" dirty="0">
                          <a:solidFill>
                            <a:srgbClr val="7EC85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$8,500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8F99A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endParaRPr lang="en-US" sz="10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F0EA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Google Business &amp; review engine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b="1" dirty="0">
                          <a:solidFill>
                            <a:srgbClr val="7EC85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$1,200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b="1" dirty="0">
                          <a:solidFill>
                            <a:srgbClr val="7EC85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$400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endParaRPr lang="en-US" sz="10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F0EA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Content engine + 80th campaign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b="1" dirty="0">
                          <a:solidFill>
                            <a:srgbClr val="7EC85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$3,500 campaign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b="1" dirty="0">
                          <a:solidFill>
                            <a:srgbClr val="7EC85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$900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b="1" dirty="0">
                          <a:solidFill>
                            <a:srgbClr val="D4B36A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II</a:t>
                      </a:r>
                      <a:endParaRPr lang="en-US" sz="10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9525" cap="flat" cmpd="sng" algn="ctr">
                      <a:solidFill>
                        <a:srgbClr val="39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F0EA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Menu &amp; tasting portal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9525" cap="flat" cmpd="sng" algn="ctr">
                      <a:solidFill>
                        <a:srgbClr val="39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b="1" dirty="0">
                          <a:solidFill>
                            <a:srgbClr val="7EC85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$4,500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9525" cap="flat" cmpd="sng" algn="ctr">
                      <a:solidFill>
                        <a:srgbClr val="39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8F99A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9525" cap="flat" cmpd="sng" algn="ctr">
                      <a:solidFill>
                        <a:srgbClr val="39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endParaRPr lang="en-US" sz="10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F0EA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Capabilities one-pager generator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b="1" dirty="0">
                          <a:solidFill>
                            <a:srgbClr val="7EC85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$2,500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8F99A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endParaRPr lang="en-US" sz="10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F0EA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Lead capture &amp; AI routing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b="1" dirty="0">
                          <a:solidFill>
                            <a:srgbClr val="7EC85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$1,800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b="1" dirty="0">
                          <a:solidFill>
                            <a:srgbClr val="7EC85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$300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b="1" dirty="0">
                          <a:solidFill>
                            <a:srgbClr val="D4B36A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III</a:t>
                      </a:r>
                      <a:endParaRPr lang="en-US" sz="10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9525" cap="flat" cmpd="sng" algn="ctr">
                      <a:solidFill>
                        <a:srgbClr val="39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F0EA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Proposal → e-sign → payment pipeline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9525" cap="flat" cmpd="sng" algn="ctr">
                      <a:solidFill>
                        <a:srgbClr val="39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b="1" dirty="0">
                          <a:solidFill>
                            <a:srgbClr val="7EC85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$3,500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9525" cap="flat" cmpd="sng" algn="ctr">
                      <a:solidFill>
                        <a:srgbClr val="39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8F99A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9525" cap="flat" cmpd="sng" algn="ctr">
                      <a:solidFill>
                        <a:srgbClr val="39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endParaRPr lang="en-US" sz="10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F0EA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Tasting &amp; meeting scheduling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b="1" dirty="0">
                          <a:solidFill>
                            <a:srgbClr val="7EC85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$1,200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8F99A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endParaRPr lang="en-US" sz="10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F0EA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Kosher4U online ordering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b="1" dirty="0">
                          <a:solidFill>
                            <a:srgbClr val="7EC85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from $18,000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b="1" dirty="0">
                          <a:solidFill>
                            <a:srgbClr val="7EC85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$1,500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b="1" dirty="0">
                          <a:solidFill>
                            <a:srgbClr val="D4B36A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IV</a:t>
                      </a:r>
                      <a:endParaRPr lang="en-US" sz="10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9525" cap="flat" cmpd="sng" algn="ctr">
                      <a:solidFill>
                        <a:srgbClr val="39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F0EA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Order status &amp; reorder automation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9525" cap="flat" cmpd="sng" algn="ctr">
                      <a:solidFill>
                        <a:srgbClr val="39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b="1" dirty="0">
                          <a:solidFill>
                            <a:srgbClr val="7EC85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$2,500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9525" cap="flat" cmpd="sng" algn="ctr">
                      <a:solidFill>
                        <a:srgbClr val="39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8F99A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9525" cap="flat" cmpd="sng" algn="ctr">
                      <a:solidFill>
                        <a:srgbClr val="39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endParaRPr lang="en-US" sz="10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F0EA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Back-office AI (per workflow)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b="1" dirty="0">
                          <a:solidFill>
                            <a:srgbClr val="7EC85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from $6,000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8F99A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endParaRPr lang="en-US" sz="10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F0EA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Executive dashboard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b="1" dirty="0">
                          <a:solidFill>
                            <a:srgbClr val="7EC85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$3,000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8F99A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</a:tr>
              <a:tr h="31546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1050" b="1" dirty="0">
                          <a:solidFill>
                            <a:srgbClr val="D4B36A"/>
                          </a:solidFill>
                          <a:latin typeface="Georgia" pitchFamily="34" charset="0"/>
                          <a:ea typeface="Georgia" pitchFamily="34" charset="-122"/>
                          <a:cs typeface="Georgia" pitchFamily="34" charset="-120"/>
                        </a:rPr>
                        <a:t>M</a:t>
                      </a:r>
                      <a:endParaRPr lang="en-US" sz="1050" dirty="0">
                        <a:latin typeface="Georgia" charset="0"/>
                        <a:ea typeface="Georgia" charset="0"/>
                        <a:cs typeface="Georgia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9525" cap="flat" cmpd="sng" algn="ctr">
                      <a:solidFill>
                        <a:srgbClr val="39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100" dirty="0">
                          <a:solidFill>
                            <a:srgbClr val="F0EAD9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Brand film, finished (60s + 45s masters)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9525" cap="flat" cmpd="sng" algn="ctr">
                      <a:solidFill>
                        <a:srgbClr val="39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b="1" dirty="0">
                          <a:solidFill>
                            <a:srgbClr val="7EC85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$4,000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9525" cap="flat" cmpd="sng" algn="ctr">
                      <a:solidFill>
                        <a:srgbClr val="39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  <a:tc>
                  <a:txBody>
                    <a:bodyPr/>
                    <a:lstStyle/>
                    <a:p>
                      <a:pPr algn="r" indent="0" marL="0">
                        <a:buNone/>
                      </a:pPr>
                      <a:r>
                        <a:rPr lang="en-US" sz="1100" dirty="0">
                          <a:solidFill>
                            <a:srgbClr val="8F99AD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—</a:t>
                      </a:r>
                      <a:endParaRPr lang="en-US" sz="11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73152" marR="73152" marT="27432" marB="27432" anchor="ctr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9525" cap="flat" cmpd="sng" algn="ctr">
                      <a:solidFill>
                        <a:srgbClr val="39435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</a:lnB>
                    <a:solidFill>
                      <a:srgbClr val="1B2436"/>
                    </a:solidFill>
                  </a:tcPr>
                </a:tc>
              </a:tr>
            </a:tbl>
          </a:graphicData>
        </a:graphic>
      </p:graphicFrame>
      <p:sp>
        <p:nvSpPr>
          <p:cNvPr id="6" name="Shape 3"/>
          <p:cNvSpPr/>
          <p:nvPr/>
        </p:nvSpPr>
        <p:spPr>
          <a:xfrm>
            <a:off x="8549640" y="1371600"/>
            <a:ext cx="3090672" cy="3291840"/>
          </a:xfrm>
          <a:prstGeom prst="rect">
            <a:avLst/>
          </a:prstGeom>
          <a:solidFill>
            <a:srgbClr val="1B2436"/>
          </a:solidFill>
          <a:ln/>
        </p:spPr>
      </p:sp>
      <p:sp>
        <p:nvSpPr>
          <p:cNvPr id="7" name="Shape 4"/>
          <p:cNvSpPr/>
          <p:nvPr/>
        </p:nvSpPr>
        <p:spPr>
          <a:xfrm>
            <a:off x="8549640" y="1371600"/>
            <a:ext cx="73152" cy="3291840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8" name="Text 5"/>
          <p:cNvSpPr/>
          <p:nvPr/>
        </p:nvSpPr>
        <p:spPr>
          <a:xfrm>
            <a:off x="8842248" y="1627632"/>
            <a:ext cx="2542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30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BUNDLES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8842248" y="1975104"/>
            <a:ext cx="2542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0EAD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Launch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8842248" y="2249424"/>
            <a:ext cx="25420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7EC8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$12,500 one-time</a:t>
            </a:r>
            <a:endParaRPr lang="en-US" sz="1300" dirty="0"/>
          </a:p>
        </p:txBody>
      </p:sp>
      <p:sp>
        <p:nvSpPr>
          <p:cNvPr id="11" name="Text 8"/>
          <p:cNvSpPr/>
          <p:nvPr/>
        </p:nvSpPr>
        <p:spPr>
          <a:xfrm>
            <a:off x="8842248" y="2688336"/>
            <a:ext cx="2542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0EAD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Grow</a:t>
            </a:r>
            <a:endParaRPr lang="en-US" sz="1400" dirty="0"/>
          </a:p>
        </p:txBody>
      </p:sp>
      <p:sp>
        <p:nvSpPr>
          <p:cNvPr id="12" name="Text 9"/>
          <p:cNvSpPr/>
          <p:nvPr/>
        </p:nvSpPr>
        <p:spPr>
          <a:xfrm>
            <a:off x="8842248" y="2962656"/>
            <a:ext cx="25420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7EC8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$2,500 / month</a:t>
            </a:r>
            <a:endParaRPr lang="en-US" sz="1300" dirty="0"/>
          </a:p>
        </p:txBody>
      </p:sp>
      <p:sp>
        <p:nvSpPr>
          <p:cNvPr id="13" name="Text 10"/>
          <p:cNvSpPr/>
          <p:nvPr/>
        </p:nvSpPr>
        <p:spPr>
          <a:xfrm>
            <a:off x="8842248" y="3401568"/>
            <a:ext cx="2542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dirty="0">
                <a:solidFill>
                  <a:srgbClr val="F0EAD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Scale</a:t>
            </a:r>
            <a:endParaRPr lang="en-US" sz="1400" dirty="0"/>
          </a:p>
        </p:txBody>
      </p:sp>
      <p:sp>
        <p:nvSpPr>
          <p:cNvPr id="14" name="Text 11"/>
          <p:cNvSpPr/>
          <p:nvPr/>
        </p:nvSpPr>
        <p:spPr>
          <a:xfrm>
            <a:off x="8842248" y="3675888"/>
            <a:ext cx="254203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dirty="0">
                <a:solidFill>
                  <a:srgbClr val="7EC8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scoped per project</a:t>
            </a:r>
            <a:endParaRPr lang="en-US" sz="1300" dirty="0"/>
          </a:p>
        </p:txBody>
      </p:sp>
      <p:sp>
        <p:nvSpPr>
          <p:cNvPr id="15" name="Text 12"/>
          <p:cNvSpPr/>
          <p:nvPr/>
        </p:nvSpPr>
        <p:spPr>
          <a:xfrm>
            <a:off x="8842248" y="4096512"/>
            <a:ext cx="254203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See the offer deck for what each bundle includes.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8549640" y="4937760"/>
            <a:ext cx="309067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i="1" dirty="0">
                <a:solidFill>
                  <a:srgbClr val="D4B3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Prices hold 30 days.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8549640" y="5349240"/>
            <a:ext cx="3090672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300"/>
              </a:spcAft>
              <a:buNone/>
            </a:pPr>
            <a:r>
              <a:rPr lang="en-US" sz="1300" b="1" dirty="0">
                <a:solidFill>
                  <a:srgbClr val="F0EA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Shlomo Ashvil · Integralink</a:t>
            </a:r>
            <a:endParaRPr lang="en-US" sz="1300" dirty="0"/>
          </a:p>
          <a:p>
            <a:pPr algn="l" indent="0" marL="0">
              <a:spcAft>
                <a:spcPts val="300"/>
              </a:spcAft>
              <a:buNone/>
            </a:pPr>
            <a:r>
              <a:rPr lang="en-US" sz="120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integralink.ai</a:t>
            </a:r>
            <a:endParaRPr lang="en-US" sz="1300" dirty="0"/>
          </a:p>
        </p:txBody>
      </p:sp>
      <p:sp>
        <p:nvSpPr>
          <p:cNvPr id="18" name="Text 15"/>
          <p:cNvSpPr/>
          <p:nvPr/>
        </p:nvSpPr>
        <p:spPr>
          <a:xfrm>
            <a:off x="548640" y="6473952"/>
            <a:ext cx="9144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Bundles: Launch $12,500 · Grow $2,500/mo · Scale scoped — see offer deck. Prices hold 30 days.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11338560" y="6473952"/>
            <a:ext cx="365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0EA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30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MAP</a:t>
            </a:r>
            <a:endParaRPr lang="en-US" sz="1100" dirty="0"/>
          </a:p>
        </p:txBody>
      </p:sp>
      <p:sp>
        <p:nvSpPr>
          <p:cNvPr id="3" name="Shape 1"/>
          <p:cNvSpPr/>
          <p:nvPr/>
        </p:nvSpPr>
        <p:spPr>
          <a:xfrm>
            <a:off x="548640" y="850392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4" name="Text 2"/>
          <p:cNvSpPr/>
          <p:nvPr/>
        </p:nvSpPr>
        <p:spPr>
          <a:xfrm>
            <a:off x="786384" y="658368"/>
            <a:ext cx="10515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4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How to read this catalog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905256" y="1993392"/>
            <a:ext cx="2286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buNone/>
            </a:pPr>
            <a:r>
              <a:rPr lang="en-US" sz="2200" dirty="0">
                <a:solidFill>
                  <a:srgbClr val="D4B3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85216" y="2560320"/>
            <a:ext cx="2926080" cy="1051560"/>
          </a:xfrm>
          <a:prstGeom prst="chevron">
            <a:avLst/>
          </a:prstGeom>
          <a:solidFill>
            <a:srgbClr val="0D1220"/>
          </a:solidFill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spc="150" kern="0" dirty="0">
                <a:solidFill>
                  <a:srgbClr val="F0EA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AWARENESS</a:t>
            </a:r>
            <a:endParaRPr lang="en-US" sz="1150" dirty="0"/>
          </a:p>
        </p:txBody>
      </p:sp>
      <p:sp>
        <p:nvSpPr>
          <p:cNvPr id="7" name="Text 5"/>
          <p:cNvSpPr/>
          <p:nvPr/>
        </p:nvSpPr>
        <p:spPr>
          <a:xfrm>
            <a:off x="722376" y="3886200"/>
            <a:ext cx="26517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Aft>
                <a:spcPts val="500"/>
              </a:spcAft>
              <a:buNone/>
            </a:pPr>
            <a:r>
              <a:rPr lang="en-US" sz="1150" dirty="0">
                <a:solidFill>
                  <a:srgbClr val="3A435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Website &amp; landing pages</a:t>
            </a:r>
            <a:endParaRPr lang="en-US" sz="1150" dirty="0"/>
          </a:p>
          <a:p>
            <a:pPr algn="ctr" indent="0" marL="0">
              <a:spcAft>
                <a:spcPts val="500"/>
              </a:spcAft>
              <a:buNone/>
            </a:pPr>
            <a:r>
              <a:rPr lang="en-US" sz="1150" dirty="0">
                <a:solidFill>
                  <a:srgbClr val="3A435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Google Business &amp; reviews</a:t>
            </a:r>
            <a:endParaRPr lang="en-US" sz="1150" dirty="0"/>
          </a:p>
          <a:p>
            <a:pPr algn="ctr" indent="0" marL="0">
              <a:spcAft>
                <a:spcPts val="500"/>
              </a:spcAft>
              <a:buNone/>
            </a:pPr>
            <a:r>
              <a:rPr lang="en-US" sz="1150" dirty="0">
                <a:solidFill>
                  <a:srgbClr val="3A435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Content + 80th campaign</a:t>
            </a:r>
            <a:endParaRPr lang="en-US" sz="1150" dirty="0"/>
          </a:p>
        </p:txBody>
      </p:sp>
      <p:sp>
        <p:nvSpPr>
          <p:cNvPr id="8" name="Text 6"/>
          <p:cNvSpPr/>
          <p:nvPr/>
        </p:nvSpPr>
        <p:spPr>
          <a:xfrm>
            <a:off x="3602736" y="1993392"/>
            <a:ext cx="2286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buNone/>
            </a:pPr>
            <a:r>
              <a:rPr lang="en-US" sz="2200" dirty="0">
                <a:solidFill>
                  <a:srgbClr val="D4B3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II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3282696" y="2560320"/>
            <a:ext cx="2926080" cy="1051560"/>
          </a:xfrm>
          <a:prstGeom prst="chevron">
            <a:avLst/>
          </a:prstGeom>
          <a:solidFill>
            <a:srgbClr val="0D1220"/>
          </a:solidFill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spc="150" kern="0" dirty="0">
                <a:solidFill>
                  <a:srgbClr val="F0EA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CONSIDERATION</a:t>
            </a:r>
            <a:endParaRPr lang="en-US" sz="1150" dirty="0"/>
          </a:p>
        </p:txBody>
      </p:sp>
      <p:sp>
        <p:nvSpPr>
          <p:cNvPr id="10" name="Text 8"/>
          <p:cNvSpPr/>
          <p:nvPr/>
        </p:nvSpPr>
        <p:spPr>
          <a:xfrm>
            <a:off x="3419856" y="3886200"/>
            <a:ext cx="26517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Aft>
                <a:spcPts val="500"/>
              </a:spcAft>
              <a:buNone/>
            </a:pPr>
            <a:r>
              <a:rPr lang="en-US" sz="1150" dirty="0">
                <a:solidFill>
                  <a:srgbClr val="3A435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Menu &amp; tasting portal</a:t>
            </a:r>
            <a:endParaRPr lang="en-US" sz="1150" dirty="0"/>
          </a:p>
          <a:p>
            <a:pPr algn="ctr" indent="0" marL="0">
              <a:spcAft>
                <a:spcPts val="500"/>
              </a:spcAft>
              <a:buNone/>
            </a:pPr>
            <a:r>
              <a:rPr lang="en-US" sz="1150" dirty="0">
                <a:solidFill>
                  <a:srgbClr val="3A435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One-pager generator</a:t>
            </a:r>
            <a:endParaRPr lang="en-US" sz="1150" dirty="0"/>
          </a:p>
          <a:p>
            <a:pPr algn="ctr" indent="0" marL="0">
              <a:spcAft>
                <a:spcPts val="500"/>
              </a:spcAft>
              <a:buNone/>
            </a:pPr>
            <a:r>
              <a:rPr lang="en-US" sz="1150" dirty="0">
                <a:solidFill>
                  <a:srgbClr val="3A435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Lead capture &amp; AI routing</a:t>
            </a:r>
            <a:endParaRPr lang="en-US" sz="1150" dirty="0"/>
          </a:p>
        </p:txBody>
      </p:sp>
      <p:sp>
        <p:nvSpPr>
          <p:cNvPr id="11" name="Text 9"/>
          <p:cNvSpPr/>
          <p:nvPr/>
        </p:nvSpPr>
        <p:spPr>
          <a:xfrm>
            <a:off x="6300216" y="1993392"/>
            <a:ext cx="2286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buNone/>
            </a:pPr>
            <a:r>
              <a:rPr lang="en-US" sz="2200" dirty="0">
                <a:solidFill>
                  <a:srgbClr val="D4B3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III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5980176" y="2560320"/>
            <a:ext cx="2926080" cy="1051560"/>
          </a:xfrm>
          <a:prstGeom prst="chevron">
            <a:avLst/>
          </a:prstGeom>
          <a:solidFill>
            <a:srgbClr val="0D1220"/>
          </a:solidFill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spc="150" kern="0" dirty="0">
                <a:solidFill>
                  <a:srgbClr val="F0EA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CONVERSION</a:t>
            </a:r>
            <a:endParaRPr lang="en-US" sz="1150" dirty="0"/>
          </a:p>
        </p:txBody>
      </p:sp>
      <p:sp>
        <p:nvSpPr>
          <p:cNvPr id="13" name="Text 11"/>
          <p:cNvSpPr/>
          <p:nvPr/>
        </p:nvSpPr>
        <p:spPr>
          <a:xfrm>
            <a:off x="6117336" y="3886200"/>
            <a:ext cx="26517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Aft>
                <a:spcPts val="500"/>
              </a:spcAft>
              <a:buNone/>
            </a:pPr>
            <a:r>
              <a:rPr lang="en-US" sz="1150" dirty="0">
                <a:solidFill>
                  <a:srgbClr val="3A435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Proposal → sign → pay</a:t>
            </a:r>
            <a:endParaRPr lang="en-US" sz="1150" dirty="0"/>
          </a:p>
          <a:p>
            <a:pPr algn="ctr" indent="0" marL="0">
              <a:spcAft>
                <a:spcPts val="500"/>
              </a:spcAft>
              <a:buNone/>
            </a:pPr>
            <a:r>
              <a:rPr lang="en-US" sz="1150" dirty="0">
                <a:solidFill>
                  <a:srgbClr val="3A435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Tasting scheduling</a:t>
            </a:r>
            <a:endParaRPr lang="en-US" sz="1150" dirty="0"/>
          </a:p>
          <a:p>
            <a:pPr algn="ctr" indent="0" marL="0">
              <a:spcAft>
                <a:spcPts val="500"/>
              </a:spcAft>
              <a:buNone/>
            </a:pPr>
            <a:r>
              <a:rPr lang="en-US" sz="1150" dirty="0">
                <a:solidFill>
                  <a:srgbClr val="3A435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Kosher4U online ordering</a:t>
            </a:r>
            <a:endParaRPr lang="en-US" sz="1150" dirty="0"/>
          </a:p>
        </p:txBody>
      </p:sp>
      <p:sp>
        <p:nvSpPr>
          <p:cNvPr id="14" name="Text 12"/>
          <p:cNvSpPr/>
          <p:nvPr/>
        </p:nvSpPr>
        <p:spPr>
          <a:xfrm>
            <a:off x="8997696" y="1993392"/>
            <a:ext cx="22860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buNone/>
            </a:pPr>
            <a:r>
              <a:rPr lang="en-US" sz="2200" dirty="0">
                <a:solidFill>
                  <a:srgbClr val="D4B3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IV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8677656" y="2560320"/>
            <a:ext cx="2926080" cy="1051560"/>
          </a:xfrm>
          <a:prstGeom prst="chevron">
            <a:avLst/>
          </a:prstGeom>
          <a:solidFill>
            <a:srgbClr val="0D1220"/>
          </a:solidFill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spc="150" kern="0" dirty="0">
                <a:solidFill>
                  <a:srgbClr val="F0EA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RETENTION &amp; OPERATIONS</a:t>
            </a:r>
            <a:endParaRPr lang="en-US" sz="1150" dirty="0"/>
          </a:p>
        </p:txBody>
      </p:sp>
      <p:sp>
        <p:nvSpPr>
          <p:cNvPr id="16" name="Text 14"/>
          <p:cNvSpPr/>
          <p:nvPr/>
        </p:nvSpPr>
        <p:spPr>
          <a:xfrm>
            <a:off x="8814816" y="3886200"/>
            <a:ext cx="265176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Aft>
                <a:spcPts val="500"/>
              </a:spcAft>
              <a:buNone/>
            </a:pPr>
            <a:r>
              <a:rPr lang="en-US" sz="1150" dirty="0">
                <a:solidFill>
                  <a:srgbClr val="3A435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 status &amp; reorders</a:t>
            </a:r>
            <a:endParaRPr lang="en-US" sz="1150" dirty="0"/>
          </a:p>
          <a:p>
            <a:pPr algn="ctr" indent="0" marL="0">
              <a:spcAft>
                <a:spcPts val="500"/>
              </a:spcAft>
              <a:buNone/>
            </a:pPr>
            <a:r>
              <a:rPr lang="en-US" sz="1150" dirty="0">
                <a:solidFill>
                  <a:srgbClr val="3A435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Back-office AI</a:t>
            </a:r>
            <a:endParaRPr lang="en-US" sz="1150" dirty="0"/>
          </a:p>
          <a:p>
            <a:pPr algn="ctr" indent="0" marL="0">
              <a:spcAft>
                <a:spcPts val="500"/>
              </a:spcAft>
              <a:buNone/>
            </a:pPr>
            <a:r>
              <a:rPr lang="en-US" sz="1150" dirty="0">
                <a:solidFill>
                  <a:srgbClr val="3A435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Executive dashboard</a:t>
            </a:r>
            <a:endParaRPr lang="en-US" sz="1150" dirty="0"/>
          </a:p>
        </p:txBody>
      </p:sp>
      <p:sp>
        <p:nvSpPr>
          <p:cNvPr id="17" name="Text 15"/>
          <p:cNvSpPr/>
          <p:nvPr/>
        </p:nvSpPr>
        <p:spPr>
          <a:xfrm>
            <a:off x="1371600" y="5623560"/>
            <a:ext cx="944575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i="1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Every item ships independently. The launch offer bundles the essentials.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548640" y="6473952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Integralink × Borenstein Caterers — concept &amp; proposal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11338560" y="6473952"/>
            <a:ext cx="365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D12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50292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STAGE I OF IV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1554480"/>
            <a:ext cx="2834640" cy="3108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0" dirty="0">
                <a:solidFill>
                  <a:srgbClr val="D4B3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</a:t>
            </a:r>
            <a:endParaRPr lang="en-US" sz="16000" dirty="0"/>
          </a:p>
        </p:txBody>
      </p:sp>
      <p:sp>
        <p:nvSpPr>
          <p:cNvPr id="4" name="Shape 2"/>
          <p:cNvSpPr/>
          <p:nvPr/>
        </p:nvSpPr>
        <p:spPr>
          <a:xfrm>
            <a:off x="3794760" y="2788920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5" name="Text 3"/>
          <p:cNvSpPr/>
          <p:nvPr/>
        </p:nvSpPr>
        <p:spPr>
          <a:xfrm>
            <a:off x="4069080" y="2331720"/>
            <a:ext cx="74980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4000" dirty="0">
                <a:solidFill>
                  <a:srgbClr val="F0EAD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Awareness</a:t>
            </a:r>
            <a:endParaRPr lang="en-US" sz="4000" dirty="0"/>
          </a:p>
        </p:txBody>
      </p:sp>
      <p:sp>
        <p:nvSpPr>
          <p:cNvPr id="6" name="Text 4"/>
          <p:cNvSpPr/>
          <p:nvPr/>
        </p:nvSpPr>
        <p:spPr>
          <a:xfrm>
            <a:off x="4069080" y="3383280"/>
            <a:ext cx="7498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800" i="1" dirty="0">
                <a:solidFill>
                  <a:srgbClr val="8F99A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 found, look like you deserve to be.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548640" y="5806440"/>
            <a:ext cx="1109167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this stage:  Website &amp; audience landing pages  ·  Google Business &amp; review engine  ·  Content engine + 80th-anniversary campaign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11338560" y="6473952"/>
            <a:ext cx="365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0EA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30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 · AWARENESS</a:t>
            </a:r>
            <a:endParaRPr lang="en-US" sz="1100" dirty="0"/>
          </a:p>
        </p:txBody>
      </p:sp>
      <p:sp>
        <p:nvSpPr>
          <p:cNvPr id="3" name="Shape 1"/>
          <p:cNvSpPr/>
          <p:nvPr/>
        </p:nvSpPr>
        <p:spPr>
          <a:xfrm>
            <a:off x="548640" y="850392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4" name="Text 2"/>
          <p:cNvSpPr/>
          <p:nvPr/>
        </p:nvSpPr>
        <p:spPr>
          <a:xfrm>
            <a:off x="786384" y="658368"/>
            <a:ext cx="10515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4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 found, look like you deserve to be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548640" y="1481328"/>
            <a:ext cx="3447288" cy="4434840"/>
          </a:xfrm>
          <a:prstGeom prst="rect">
            <a:avLst/>
          </a:prstGeom>
          <a:solidFill>
            <a:srgbClr val="FFFFFF"/>
          </a:solidFill>
          <a:ln w="9525">
            <a:solidFill>
              <a:srgbClr val="E3DCC8"/>
            </a:solidFill>
            <a:prstDash val="solid"/>
          </a:ln>
          <a:effectLst>
            <a:outerShdw sx="100000" sy="100000" kx="0" ky="0" algn="bl" rotWithShape="0" blurRad="88900" dist="25400" dir="5400000">
              <a:srgbClr val="000000">
                <a:alpha val="13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786384" y="1792224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7" name="Text 5"/>
          <p:cNvSpPr/>
          <p:nvPr/>
        </p:nvSpPr>
        <p:spPr>
          <a:xfrm>
            <a:off x="786384" y="1993392"/>
            <a:ext cx="29718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Website &amp; audience landing pages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786384" y="2798064"/>
            <a:ext cx="2971800" cy="969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50" dirty="0">
                <a:solidFill>
                  <a:srgbClr val="3A435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finished site, assembled from the five live concepts — with dedicated pages for airlines, cruise, institutions, and consumers.</a:t>
            </a:r>
            <a:endParaRPr lang="en-US" sz="1250" dirty="0"/>
          </a:p>
        </p:txBody>
      </p:sp>
      <p:sp>
        <p:nvSpPr>
          <p:cNvPr id="9" name="Text 7"/>
          <p:cNvSpPr/>
          <p:nvPr/>
        </p:nvSpPr>
        <p:spPr>
          <a:xfrm>
            <a:off x="786384" y="3840480"/>
            <a:ext cx="2971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25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SOLVES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786384" y="4078224"/>
            <a:ext cx="29718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50" i="1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Invisibility. bcelal.com still says “coming soon.”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786384" y="4791456"/>
            <a:ext cx="2971800" cy="0"/>
          </a:xfrm>
          <a:prstGeom prst="line">
            <a:avLst/>
          </a:prstGeom>
          <a:noFill/>
          <a:ln w="12700">
            <a:solidFill>
              <a:srgbClr val="E3DCC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786384" y="4937760"/>
            <a:ext cx="2971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200" kern="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SHIPS IN   </a:t>
            </a:r>
            <a:pPr algn="l" indent="0" marL="0">
              <a:buNone/>
            </a:pPr>
            <a:r>
              <a:rPr lang="en-US" sz="1250" b="1" dirty="0">
                <a:solidFill>
                  <a:srgbClr val="0D12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weeks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786384" y="5285232"/>
            <a:ext cx="2971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7EC8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$8,500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4361688" y="1481328"/>
            <a:ext cx="3447288" cy="4434840"/>
          </a:xfrm>
          <a:prstGeom prst="rect">
            <a:avLst/>
          </a:prstGeom>
          <a:solidFill>
            <a:srgbClr val="FFFFFF"/>
          </a:solidFill>
          <a:ln w="9525">
            <a:solidFill>
              <a:srgbClr val="E3DCC8"/>
            </a:solidFill>
            <a:prstDash val="solid"/>
          </a:ln>
          <a:effectLst>
            <a:outerShdw sx="100000" sy="100000" kx="0" ky="0" algn="bl" rotWithShape="0" blurRad="88900" dist="25400" dir="5400000">
              <a:srgbClr val="000000">
                <a:alpha val="13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4599432" y="1792224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16" name="Text 14"/>
          <p:cNvSpPr/>
          <p:nvPr/>
        </p:nvSpPr>
        <p:spPr>
          <a:xfrm>
            <a:off x="4599432" y="1993392"/>
            <a:ext cx="29718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Google Business &amp; review engine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599432" y="2798064"/>
            <a:ext cx="2971800" cy="969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50" dirty="0">
                <a:solidFill>
                  <a:srgbClr val="3A435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 the listing. AI-drafted review responses sent for your approval, plus local SEO schema.</a:t>
            </a:r>
            <a:endParaRPr lang="en-US" sz="1250" dirty="0"/>
          </a:p>
        </p:txBody>
      </p:sp>
      <p:sp>
        <p:nvSpPr>
          <p:cNvPr id="18" name="Text 16"/>
          <p:cNvSpPr/>
          <p:nvPr/>
        </p:nvSpPr>
        <p:spPr>
          <a:xfrm>
            <a:off x="4599432" y="3840480"/>
            <a:ext cx="2971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25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SOLVES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4599432" y="4078224"/>
            <a:ext cx="29718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50" i="1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3.7★ and 70 reviews, all unanswered.</a:t>
            </a:r>
            <a:endParaRPr lang="en-US" sz="1250" dirty="0"/>
          </a:p>
        </p:txBody>
      </p:sp>
      <p:sp>
        <p:nvSpPr>
          <p:cNvPr id="20" name="Shape 18"/>
          <p:cNvSpPr/>
          <p:nvPr/>
        </p:nvSpPr>
        <p:spPr>
          <a:xfrm>
            <a:off x="4599432" y="4791456"/>
            <a:ext cx="2971800" cy="0"/>
          </a:xfrm>
          <a:prstGeom prst="line">
            <a:avLst/>
          </a:prstGeom>
          <a:noFill/>
          <a:ln w="12700">
            <a:solidFill>
              <a:srgbClr val="E3DCC8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4599432" y="4937760"/>
            <a:ext cx="2971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200" kern="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SHIPS IN   </a:t>
            </a:r>
            <a:pPr algn="l" indent="0" marL="0">
              <a:buNone/>
            </a:pPr>
            <a:r>
              <a:rPr lang="en-US" sz="1250" b="1" dirty="0">
                <a:solidFill>
                  <a:srgbClr val="0D12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week setup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4599432" y="5285232"/>
            <a:ext cx="2971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7EC8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$1,200 + $400/mo</a:t>
            </a:r>
            <a:endParaRPr lang="en-US" sz="1500" dirty="0"/>
          </a:p>
        </p:txBody>
      </p:sp>
      <p:sp>
        <p:nvSpPr>
          <p:cNvPr id="23" name="Shape 21"/>
          <p:cNvSpPr/>
          <p:nvPr/>
        </p:nvSpPr>
        <p:spPr>
          <a:xfrm>
            <a:off x="8174736" y="1481328"/>
            <a:ext cx="3447288" cy="4434840"/>
          </a:xfrm>
          <a:prstGeom prst="rect">
            <a:avLst/>
          </a:prstGeom>
          <a:solidFill>
            <a:srgbClr val="FFFFFF"/>
          </a:solidFill>
          <a:ln w="9525">
            <a:solidFill>
              <a:srgbClr val="E3DCC8"/>
            </a:solidFill>
            <a:prstDash val="solid"/>
          </a:ln>
          <a:effectLst>
            <a:outerShdw sx="100000" sy="100000" kx="0" ky="0" algn="bl" rotWithShape="0" blurRad="88900" dist="25400" dir="5400000">
              <a:srgbClr val="000000">
                <a:alpha val="13000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8412480" y="1792224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25" name="Text 23"/>
          <p:cNvSpPr/>
          <p:nvPr/>
        </p:nvSpPr>
        <p:spPr>
          <a:xfrm>
            <a:off x="8412480" y="1993392"/>
            <a:ext cx="29718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Content engine + 80th campaign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8412480" y="2798064"/>
            <a:ext cx="2971800" cy="969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50" dirty="0">
                <a:solidFill>
                  <a:srgbClr val="3A435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Monthly flight-kitchen stories and a LinkedIn cadence, plus an anniversary microsite and press kit for 2026.</a:t>
            </a:r>
            <a:endParaRPr lang="en-US" sz="1250" dirty="0"/>
          </a:p>
        </p:txBody>
      </p:sp>
      <p:sp>
        <p:nvSpPr>
          <p:cNvPr id="27" name="Text 25"/>
          <p:cNvSpPr/>
          <p:nvPr/>
        </p:nvSpPr>
        <p:spPr>
          <a:xfrm>
            <a:off x="8412480" y="3840480"/>
            <a:ext cx="2971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25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SOLVES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8412480" y="4078224"/>
            <a:ext cx="29718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50" i="1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 story running since 1946 that no one is telling.</a:t>
            </a:r>
            <a:endParaRPr lang="en-US" sz="1250" dirty="0"/>
          </a:p>
        </p:txBody>
      </p:sp>
      <p:sp>
        <p:nvSpPr>
          <p:cNvPr id="29" name="Shape 27"/>
          <p:cNvSpPr/>
          <p:nvPr/>
        </p:nvSpPr>
        <p:spPr>
          <a:xfrm>
            <a:off x="8412480" y="4791456"/>
            <a:ext cx="2971800" cy="0"/>
          </a:xfrm>
          <a:prstGeom prst="line">
            <a:avLst/>
          </a:prstGeom>
          <a:noFill/>
          <a:ln w="12700">
            <a:solidFill>
              <a:srgbClr val="E3DCC8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8412480" y="4937760"/>
            <a:ext cx="2971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200" kern="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SHIPS IN   </a:t>
            </a:r>
            <a:pPr algn="l" indent="0" marL="0">
              <a:buNone/>
            </a:pPr>
            <a:r>
              <a:rPr lang="en-US" sz="1250" b="1" dirty="0">
                <a:solidFill>
                  <a:srgbClr val="0D12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ongoing</a:t>
            </a:r>
            <a:endParaRPr lang="en-US" sz="900" dirty="0"/>
          </a:p>
        </p:txBody>
      </p:sp>
      <p:sp>
        <p:nvSpPr>
          <p:cNvPr id="31" name="Text 29"/>
          <p:cNvSpPr/>
          <p:nvPr/>
        </p:nvSpPr>
        <p:spPr>
          <a:xfrm>
            <a:off x="8412480" y="5285232"/>
            <a:ext cx="2971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7EC8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$900/mo · campaign $3,500</a:t>
            </a:r>
            <a:endParaRPr lang="en-US" sz="1500" dirty="0"/>
          </a:p>
        </p:txBody>
      </p:sp>
      <p:sp>
        <p:nvSpPr>
          <p:cNvPr id="32" name="Text 30"/>
          <p:cNvSpPr/>
          <p:nvPr/>
        </p:nvSpPr>
        <p:spPr>
          <a:xfrm>
            <a:off x="548640" y="6473952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Integralink × Borenstein Caterers — concept &amp; proposal</a:t>
            </a:r>
            <a:endParaRPr lang="en-US" sz="900" dirty="0"/>
          </a:p>
        </p:txBody>
      </p:sp>
      <p:sp>
        <p:nvSpPr>
          <p:cNvPr id="33" name="Text 31"/>
          <p:cNvSpPr/>
          <p:nvPr/>
        </p:nvSpPr>
        <p:spPr>
          <a:xfrm>
            <a:off x="11338560" y="6473952"/>
            <a:ext cx="365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D12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50292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STAGE II OF IV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1554480"/>
            <a:ext cx="2834640" cy="3108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0" dirty="0">
                <a:solidFill>
                  <a:srgbClr val="D4B3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II</a:t>
            </a:r>
            <a:endParaRPr lang="en-US" sz="16000" dirty="0"/>
          </a:p>
        </p:txBody>
      </p:sp>
      <p:sp>
        <p:nvSpPr>
          <p:cNvPr id="4" name="Shape 2"/>
          <p:cNvSpPr/>
          <p:nvPr/>
        </p:nvSpPr>
        <p:spPr>
          <a:xfrm>
            <a:off x="3794760" y="2788920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5" name="Text 3"/>
          <p:cNvSpPr/>
          <p:nvPr/>
        </p:nvSpPr>
        <p:spPr>
          <a:xfrm>
            <a:off x="4069080" y="2331720"/>
            <a:ext cx="74980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4000" dirty="0">
                <a:solidFill>
                  <a:srgbClr val="F0EAD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Consideration</a:t>
            </a:r>
            <a:endParaRPr lang="en-US" sz="4000" dirty="0"/>
          </a:p>
        </p:txBody>
      </p:sp>
      <p:sp>
        <p:nvSpPr>
          <p:cNvPr id="6" name="Text 4"/>
          <p:cNvSpPr/>
          <p:nvPr/>
        </p:nvSpPr>
        <p:spPr>
          <a:xfrm>
            <a:off x="4069080" y="3383280"/>
            <a:ext cx="7498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800" i="1" dirty="0">
                <a:solidFill>
                  <a:srgbClr val="8F99A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Make evaluating you effortless.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548640" y="5806440"/>
            <a:ext cx="1109167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this stage:  Menu &amp; tasting portal  ·  Capabilities one-pager generator  ·  Lead capture &amp; AI routing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11338560" y="6473952"/>
            <a:ext cx="365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0EA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30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II · CONSIDERATION</a:t>
            </a:r>
            <a:endParaRPr lang="en-US" sz="1100" dirty="0"/>
          </a:p>
        </p:txBody>
      </p:sp>
      <p:sp>
        <p:nvSpPr>
          <p:cNvPr id="3" name="Shape 1"/>
          <p:cNvSpPr/>
          <p:nvPr/>
        </p:nvSpPr>
        <p:spPr>
          <a:xfrm>
            <a:off x="548640" y="850392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4" name="Text 2"/>
          <p:cNvSpPr/>
          <p:nvPr/>
        </p:nvSpPr>
        <p:spPr>
          <a:xfrm>
            <a:off x="786384" y="658368"/>
            <a:ext cx="10515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4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Make evaluating you effortless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548640" y="1481328"/>
            <a:ext cx="3447288" cy="4434840"/>
          </a:xfrm>
          <a:prstGeom prst="rect">
            <a:avLst/>
          </a:prstGeom>
          <a:solidFill>
            <a:srgbClr val="FFFFFF"/>
          </a:solidFill>
          <a:ln w="9525">
            <a:solidFill>
              <a:srgbClr val="E3DCC8"/>
            </a:solidFill>
            <a:prstDash val="solid"/>
          </a:ln>
          <a:effectLst>
            <a:outerShdw sx="100000" sy="100000" kx="0" ky="0" algn="bl" rotWithShape="0" blurRad="88900" dist="25400" dir="5400000">
              <a:srgbClr val="000000">
                <a:alpha val="13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786384" y="1792224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7" name="Text 5"/>
          <p:cNvSpPr/>
          <p:nvPr/>
        </p:nvSpPr>
        <p:spPr>
          <a:xfrm>
            <a:off x="786384" y="1993392"/>
            <a:ext cx="29718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Menu &amp; tasting portal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786384" y="2798064"/>
            <a:ext cx="2971800" cy="969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50" dirty="0">
                <a:solidFill>
                  <a:srgbClr val="3A435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private, airline-facing portal: menu rotations, dietary matrices, and imagery buyers can browse on their own.</a:t>
            </a:r>
            <a:endParaRPr lang="en-US" sz="1250" dirty="0"/>
          </a:p>
        </p:txBody>
      </p:sp>
      <p:sp>
        <p:nvSpPr>
          <p:cNvPr id="9" name="Text 7"/>
          <p:cNvSpPr/>
          <p:nvPr/>
        </p:nvSpPr>
        <p:spPr>
          <a:xfrm>
            <a:off x="786384" y="3840480"/>
            <a:ext cx="2971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25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SOLVES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786384" y="4078224"/>
            <a:ext cx="29718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50" i="1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Buyers can’t evaluate what they can’t see.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786384" y="4791456"/>
            <a:ext cx="2971800" cy="0"/>
          </a:xfrm>
          <a:prstGeom prst="line">
            <a:avLst/>
          </a:prstGeom>
          <a:noFill/>
          <a:ln w="12700">
            <a:solidFill>
              <a:srgbClr val="E3DCC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786384" y="4937760"/>
            <a:ext cx="2971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200" kern="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SHIPS IN   </a:t>
            </a:r>
            <a:pPr algn="l" indent="0" marL="0">
              <a:buNone/>
            </a:pPr>
            <a:r>
              <a:rPr lang="en-US" sz="1250" b="1" dirty="0">
                <a:solidFill>
                  <a:srgbClr val="0D12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weeks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786384" y="5285232"/>
            <a:ext cx="2971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7EC8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$4,500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4361688" y="1481328"/>
            <a:ext cx="3447288" cy="4434840"/>
          </a:xfrm>
          <a:prstGeom prst="rect">
            <a:avLst/>
          </a:prstGeom>
          <a:solidFill>
            <a:srgbClr val="FFFFFF"/>
          </a:solidFill>
          <a:ln w="9525">
            <a:solidFill>
              <a:srgbClr val="E3DCC8"/>
            </a:solidFill>
            <a:prstDash val="solid"/>
          </a:ln>
          <a:effectLst>
            <a:outerShdw sx="100000" sy="100000" kx="0" ky="0" algn="bl" rotWithShape="0" blurRad="88900" dist="25400" dir="5400000">
              <a:srgbClr val="000000">
                <a:alpha val="13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4599432" y="1792224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16" name="Text 14"/>
          <p:cNvSpPr/>
          <p:nvPr/>
        </p:nvSpPr>
        <p:spPr>
          <a:xfrm>
            <a:off x="4599432" y="1993392"/>
            <a:ext cx="29718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Capabilities one-pager generator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599432" y="2798064"/>
            <a:ext cx="2971800" cy="969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50" dirty="0">
                <a:solidFill>
                  <a:srgbClr val="3A435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branded PDF generated per prospect: certifications, HACCP/OU documentation, and capacity figures.</a:t>
            </a:r>
            <a:endParaRPr lang="en-US" sz="1250" dirty="0"/>
          </a:p>
        </p:txBody>
      </p:sp>
      <p:sp>
        <p:nvSpPr>
          <p:cNvPr id="18" name="Text 16"/>
          <p:cNvSpPr/>
          <p:nvPr/>
        </p:nvSpPr>
        <p:spPr>
          <a:xfrm>
            <a:off x="4599432" y="3840480"/>
            <a:ext cx="2971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25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SOLVES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4599432" y="4078224"/>
            <a:ext cx="29718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50" i="1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Every RFP response starting from scratch.</a:t>
            </a:r>
            <a:endParaRPr lang="en-US" sz="1250" dirty="0"/>
          </a:p>
        </p:txBody>
      </p:sp>
      <p:sp>
        <p:nvSpPr>
          <p:cNvPr id="20" name="Shape 18"/>
          <p:cNvSpPr/>
          <p:nvPr/>
        </p:nvSpPr>
        <p:spPr>
          <a:xfrm>
            <a:off x="4599432" y="4791456"/>
            <a:ext cx="2971800" cy="0"/>
          </a:xfrm>
          <a:prstGeom prst="line">
            <a:avLst/>
          </a:prstGeom>
          <a:noFill/>
          <a:ln w="12700">
            <a:solidFill>
              <a:srgbClr val="E3DCC8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4599432" y="4937760"/>
            <a:ext cx="2971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200" kern="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SHIPS IN   </a:t>
            </a:r>
            <a:pPr algn="l" indent="0" marL="0">
              <a:buNone/>
            </a:pPr>
            <a:r>
              <a:rPr lang="en-US" sz="1250" b="1" dirty="0">
                <a:solidFill>
                  <a:srgbClr val="0D12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week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4599432" y="5285232"/>
            <a:ext cx="2971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7EC8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$2,500</a:t>
            </a:r>
            <a:endParaRPr lang="en-US" sz="1500" dirty="0"/>
          </a:p>
        </p:txBody>
      </p:sp>
      <p:sp>
        <p:nvSpPr>
          <p:cNvPr id="23" name="Shape 21"/>
          <p:cNvSpPr/>
          <p:nvPr/>
        </p:nvSpPr>
        <p:spPr>
          <a:xfrm>
            <a:off x="8174736" y="1481328"/>
            <a:ext cx="3447288" cy="4434840"/>
          </a:xfrm>
          <a:prstGeom prst="rect">
            <a:avLst/>
          </a:prstGeom>
          <a:solidFill>
            <a:srgbClr val="FFFFFF"/>
          </a:solidFill>
          <a:ln w="9525">
            <a:solidFill>
              <a:srgbClr val="E3DCC8"/>
            </a:solidFill>
            <a:prstDash val="solid"/>
          </a:ln>
          <a:effectLst>
            <a:outerShdw sx="100000" sy="100000" kx="0" ky="0" algn="bl" rotWithShape="0" blurRad="88900" dist="25400" dir="5400000">
              <a:srgbClr val="000000">
                <a:alpha val="13000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8412480" y="1792224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25" name="Text 23"/>
          <p:cNvSpPr/>
          <p:nvPr/>
        </p:nvSpPr>
        <p:spPr>
          <a:xfrm>
            <a:off x="8412480" y="1993392"/>
            <a:ext cx="29718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Lead capture &amp; AI routing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8412480" y="2798064"/>
            <a:ext cx="2971800" cy="969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50" dirty="0">
                <a:solidFill>
                  <a:srgbClr val="3A435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Site forms that send an instant, qualified reply and route each inquiry to the right desk — airline or event.</a:t>
            </a:r>
            <a:endParaRPr lang="en-US" sz="1250" dirty="0"/>
          </a:p>
        </p:txBody>
      </p:sp>
      <p:sp>
        <p:nvSpPr>
          <p:cNvPr id="27" name="Text 25"/>
          <p:cNvSpPr/>
          <p:nvPr/>
        </p:nvSpPr>
        <p:spPr>
          <a:xfrm>
            <a:off x="8412480" y="3840480"/>
            <a:ext cx="2971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25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SOLVES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8412480" y="4078224"/>
            <a:ext cx="29718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50" i="1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Inquiries that wait. Leads that go cold.</a:t>
            </a:r>
            <a:endParaRPr lang="en-US" sz="1250" dirty="0"/>
          </a:p>
        </p:txBody>
      </p:sp>
      <p:sp>
        <p:nvSpPr>
          <p:cNvPr id="29" name="Shape 27"/>
          <p:cNvSpPr/>
          <p:nvPr/>
        </p:nvSpPr>
        <p:spPr>
          <a:xfrm>
            <a:off x="8412480" y="4791456"/>
            <a:ext cx="2971800" cy="0"/>
          </a:xfrm>
          <a:prstGeom prst="line">
            <a:avLst/>
          </a:prstGeom>
          <a:noFill/>
          <a:ln w="12700">
            <a:solidFill>
              <a:srgbClr val="E3DCC8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8412480" y="4937760"/>
            <a:ext cx="2971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200" kern="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SHIPS IN   </a:t>
            </a:r>
            <a:pPr algn="l" indent="0" marL="0">
              <a:buNone/>
            </a:pPr>
            <a:r>
              <a:rPr lang="en-US" sz="1250" b="1" dirty="0">
                <a:solidFill>
                  <a:srgbClr val="0D12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week</a:t>
            </a:r>
            <a:endParaRPr lang="en-US" sz="900" dirty="0"/>
          </a:p>
        </p:txBody>
      </p:sp>
      <p:sp>
        <p:nvSpPr>
          <p:cNvPr id="31" name="Text 29"/>
          <p:cNvSpPr/>
          <p:nvPr/>
        </p:nvSpPr>
        <p:spPr>
          <a:xfrm>
            <a:off x="8412480" y="5285232"/>
            <a:ext cx="2971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7EC8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$1,800 + $300/mo</a:t>
            </a:r>
            <a:endParaRPr lang="en-US" sz="1500" dirty="0"/>
          </a:p>
        </p:txBody>
      </p:sp>
      <p:sp>
        <p:nvSpPr>
          <p:cNvPr id="32" name="Text 30"/>
          <p:cNvSpPr/>
          <p:nvPr/>
        </p:nvSpPr>
        <p:spPr>
          <a:xfrm>
            <a:off x="548640" y="6473952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Integralink × Borenstein Caterers — concept &amp; proposal</a:t>
            </a:r>
            <a:endParaRPr lang="en-US" sz="900" dirty="0"/>
          </a:p>
        </p:txBody>
      </p:sp>
      <p:sp>
        <p:nvSpPr>
          <p:cNvPr id="33" name="Text 31"/>
          <p:cNvSpPr/>
          <p:nvPr/>
        </p:nvSpPr>
        <p:spPr>
          <a:xfrm>
            <a:off x="11338560" y="6473952"/>
            <a:ext cx="365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D12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50292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STAGE III OF IV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1554480"/>
            <a:ext cx="2834640" cy="3108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0" dirty="0">
                <a:solidFill>
                  <a:srgbClr val="D4B3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III</a:t>
            </a:r>
            <a:endParaRPr lang="en-US" sz="16000" dirty="0"/>
          </a:p>
        </p:txBody>
      </p:sp>
      <p:sp>
        <p:nvSpPr>
          <p:cNvPr id="4" name="Shape 2"/>
          <p:cNvSpPr/>
          <p:nvPr/>
        </p:nvSpPr>
        <p:spPr>
          <a:xfrm>
            <a:off x="3794760" y="2788920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5" name="Text 3"/>
          <p:cNvSpPr/>
          <p:nvPr/>
        </p:nvSpPr>
        <p:spPr>
          <a:xfrm>
            <a:off x="4069080" y="2331720"/>
            <a:ext cx="74980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4000" dirty="0">
                <a:solidFill>
                  <a:srgbClr val="F0EAD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Conversion</a:t>
            </a:r>
            <a:endParaRPr lang="en-US" sz="4000" dirty="0"/>
          </a:p>
        </p:txBody>
      </p:sp>
      <p:sp>
        <p:nvSpPr>
          <p:cNvPr id="6" name="Text 4"/>
          <p:cNvSpPr/>
          <p:nvPr/>
        </p:nvSpPr>
        <p:spPr>
          <a:xfrm>
            <a:off x="4069080" y="3383280"/>
            <a:ext cx="7498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800" i="1" dirty="0">
                <a:solidFill>
                  <a:srgbClr val="8F99A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From quote to signed to paid, one link.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548640" y="5806440"/>
            <a:ext cx="1109167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this stage:  Proposal → e-sign → payment pipeline  ·  Tasting &amp; meeting scheduling  ·  Kosher4U online ordering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11338560" y="6473952"/>
            <a:ext cx="365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0EA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384048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b="1" spc="30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III · CONVERSION</a:t>
            </a:r>
            <a:endParaRPr lang="en-US" sz="1100" dirty="0"/>
          </a:p>
        </p:txBody>
      </p:sp>
      <p:sp>
        <p:nvSpPr>
          <p:cNvPr id="3" name="Shape 1"/>
          <p:cNvSpPr/>
          <p:nvPr/>
        </p:nvSpPr>
        <p:spPr>
          <a:xfrm>
            <a:off x="548640" y="850392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4" name="Text 2"/>
          <p:cNvSpPr/>
          <p:nvPr/>
        </p:nvSpPr>
        <p:spPr>
          <a:xfrm>
            <a:off x="786384" y="658368"/>
            <a:ext cx="10515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2400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From quote to signed to paid, one link</a:t>
            </a:r>
            <a:endParaRPr lang="en-US" sz="2400" dirty="0"/>
          </a:p>
        </p:txBody>
      </p:sp>
      <p:sp>
        <p:nvSpPr>
          <p:cNvPr id="5" name="Shape 3"/>
          <p:cNvSpPr/>
          <p:nvPr/>
        </p:nvSpPr>
        <p:spPr>
          <a:xfrm>
            <a:off x="548640" y="1481328"/>
            <a:ext cx="3447288" cy="4434840"/>
          </a:xfrm>
          <a:prstGeom prst="rect">
            <a:avLst/>
          </a:prstGeom>
          <a:solidFill>
            <a:srgbClr val="FFFFFF"/>
          </a:solidFill>
          <a:ln w="9525">
            <a:solidFill>
              <a:srgbClr val="E3DCC8"/>
            </a:solidFill>
            <a:prstDash val="solid"/>
          </a:ln>
          <a:effectLst>
            <a:outerShdw sx="100000" sy="100000" kx="0" ky="0" algn="bl" rotWithShape="0" blurRad="88900" dist="25400" dir="5400000">
              <a:srgbClr val="000000">
                <a:alpha val="13000"/>
              </a:srgbClr>
            </a:outerShdw>
          </a:effectLst>
        </p:spPr>
      </p:sp>
      <p:sp>
        <p:nvSpPr>
          <p:cNvPr id="6" name="Shape 4"/>
          <p:cNvSpPr/>
          <p:nvPr/>
        </p:nvSpPr>
        <p:spPr>
          <a:xfrm>
            <a:off x="786384" y="1792224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7" name="Text 5"/>
          <p:cNvSpPr/>
          <p:nvPr/>
        </p:nvSpPr>
        <p:spPr>
          <a:xfrm>
            <a:off x="786384" y="1993392"/>
            <a:ext cx="29718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Proposal → e-sign → payment pipeline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786384" y="2798064"/>
            <a:ext cx="2971800" cy="969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50" dirty="0">
                <a:solidFill>
                  <a:srgbClr val="3A435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Quotes become a single link: review, sign, and pay in one place, built on Documenso and Stripe.</a:t>
            </a:r>
            <a:endParaRPr lang="en-US" sz="1250" dirty="0"/>
          </a:p>
        </p:txBody>
      </p:sp>
      <p:sp>
        <p:nvSpPr>
          <p:cNvPr id="9" name="Text 7"/>
          <p:cNvSpPr/>
          <p:nvPr/>
        </p:nvSpPr>
        <p:spPr>
          <a:xfrm>
            <a:off x="786384" y="3840480"/>
            <a:ext cx="2971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25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SOLVES</a:t>
            </a:r>
            <a:endParaRPr lang="en-US" sz="900" dirty="0"/>
          </a:p>
        </p:txBody>
      </p:sp>
      <p:sp>
        <p:nvSpPr>
          <p:cNvPr id="10" name="Text 8"/>
          <p:cNvSpPr/>
          <p:nvPr/>
        </p:nvSpPr>
        <p:spPr>
          <a:xfrm>
            <a:off x="786384" y="4078224"/>
            <a:ext cx="29718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50" i="1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The weeks between “yes” and paid.</a:t>
            </a:r>
            <a:endParaRPr lang="en-US" sz="1250" dirty="0"/>
          </a:p>
        </p:txBody>
      </p:sp>
      <p:sp>
        <p:nvSpPr>
          <p:cNvPr id="11" name="Shape 9"/>
          <p:cNvSpPr/>
          <p:nvPr/>
        </p:nvSpPr>
        <p:spPr>
          <a:xfrm>
            <a:off x="786384" y="4791456"/>
            <a:ext cx="2971800" cy="0"/>
          </a:xfrm>
          <a:prstGeom prst="line">
            <a:avLst/>
          </a:prstGeom>
          <a:noFill/>
          <a:ln w="12700">
            <a:solidFill>
              <a:srgbClr val="E3DCC8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786384" y="4937760"/>
            <a:ext cx="2971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200" kern="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SHIPS IN   </a:t>
            </a:r>
            <a:pPr algn="l" indent="0" marL="0">
              <a:buNone/>
            </a:pPr>
            <a:r>
              <a:rPr lang="en-US" sz="1250" b="1" dirty="0">
                <a:solidFill>
                  <a:srgbClr val="0D12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weeks</a:t>
            </a:r>
            <a:endParaRPr lang="en-US" sz="900" dirty="0"/>
          </a:p>
        </p:txBody>
      </p:sp>
      <p:sp>
        <p:nvSpPr>
          <p:cNvPr id="13" name="Text 11"/>
          <p:cNvSpPr/>
          <p:nvPr/>
        </p:nvSpPr>
        <p:spPr>
          <a:xfrm>
            <a:off x="786384" y="5285232"/>
            <a:ext cx="2971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7EC8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$3,500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4361688" y="1481328"/>
            <a:ext cx="3447288" cy="4434840"/>
          </a:xfrm>
          <a:prstGeom prst="rect">
            <a:avLst/>
          </a:prstGeom>
          <a:solidFill>
            <a:srgbClr val="FFFFFF"/>
          </a:solidFill>
          <a:ln w="9525">
            <a:solidFill>
              <a:srgbClr val="E3DCC8"/>
            </a:solidFill>
            <a:prstDash val="solid"/>
          </a:ln>
          <a:effectLst>
            <a:outerShdw sx="100000" sy="100000" kx="0" ky="0" algn="bl" rotWithShape="0" blurRad="88900" dist="25400" dir="5400000">
              <a:srgbClr val="000000">
                <a:alpha val="13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4599432" y="1792224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16" name="Text 14"/>
          <p:cNvSpPr/>
          <p:nvPr/>
        </p:nvSpPr>
        <p:spPr>
          <a:xfrm>
            <a:off x="4599432" y="1993392"/>
            <a:ext cx="29718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Tasting &amp; meeting scheduling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599432" y="2798064"/>
            <a:ext cx="2971800" cy="969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50" dirty="0">
                <a:solidFill>
                  <a:srgbClr val="3A435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Self-serve booking embedded on the site — tastings and sales meetings land on the calendar by themselves.</a:t>
            </a:r>
            <a:endParaRPr lang="en-US" sz="1250" dirty="0"/>
          </a:p>
        </p:txBody>
      </p:sp>
      <p:sp>
        <p:nvSpPr>
          <p:cNvPr id="18" name="Text 16"/>
          <p:cNvSpPr/>
          <p:nvPr/>
        </p:nvSpPr>
        <p:spPr>
          <a:xfrm>
            <a:off x="4599432" y="3840480"/>
            <a:ext cx="2971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25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SOLVES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4599432" y="4078224"/>
            <a:ext cx="29718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50" i="1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Phone tag to book a tasting.</a:t>
            </a:r>
            <a:endParaRPr lang="en-US" sz="1250" dirty="0"/>
          </a:p>
        </p:txBody>
      </p:sp>
      <p:sp>
        <p:nvSpPr>
          <p:cNvPr id="20" name="Shape 18"/>
          <p:cNvSpPr/>
          <p:nvPr/>
        </p:nvSpPr>
        <p:spPr>
          <a:xfrm>
            <a:off x="4599432" y="4791456"/>
            <a:ext cx="2971800" cy="0"/>
          </a:xfrm>
          <a:prstGeom prst="line">
            <a:avLst/>
          </a:prstGeom>
          <a:noFill/>
          <a:ln w="12700">
            <a:solidFill>
              <a:srgbClr val="E3DCC8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4599432" y="4937760"/>
            <a:ext cx="2971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200" kern="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SHIPS IN   </a:t>
            </a:r>
            <a:pPr algn="l" indent="0" marL="0">
              <a:buNone/>
            </a:pPr>
            <a:r>
              <a:rPr lang="en-US" sz="1250" b="1" dirty="0">
                <a:solidFill>
                  <a:srgbClr val="0D12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3 days</a:t>
            </a:r>
            <a:endParaRPr lang="en-US" sz="900" dirty="0"/>
          </a:p>
        </p:txBody>
      </p:sp>
      <p:sp>
        <p:nvSpPr>
          <p:cNvPr id="22" name="Text 20"/>
          <p:cNvSpPr/>
          <p:nvPr/>
        </p:nvSpPr>
        <p:spPr>
          <a:xfrm>
            <a:off x="4599432" y="5285232"/>
            <a:ext cx="2971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7EC8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$1,200</a:t>
            </a:r>
            <a:endParaRPr lang="en-US" sz="1500" dirty="0"/>
          </a:p>
        </p:txBody>
      </p:sp>
      <p:sp>
        <p:nvSpPr>
          <p:cNvPr id="23" name="Shape 21"/>
          <p:cNvSpPr/>
          <p:nvPr/>
        </p:nvSpPr>
        <p:spPr>
          <a:xfrm>
            <a:off x="8174736" y="1481328"/>
            <a:ext cx="3447288" cy="4434840"/>
          </a:xfrm>
          <a:prstGeom prst="rect">
            <a:avLst/>
          </a:prstGeom>
          <a:solidFill>
            <a:srgbClr val="FFFFFF"/>
          </a:solidFill>
          <a:ln w="9525">
            <a:solidFill>
              <a:srgbClr val="E3DCC8"/>
            </a:solidFill>
            <a:prstDash val="solid"/>
          </a:ln>
          <a:effectLst>
            <a:outerShdw sx="100000" sy="100000" kx="0" ky="0" algn="bl" rotWithShape="0" blurRad="88900" dist="25400" dir="5400000">
              <a:srgbClr val="000000">
                <a:alpha val="13000"/>
              </a:srgbClr>
            </a:outerShdw>
          </a:effectLst>
        </p:spPr>
      </p:sp>
      <p:sp>
        <p:nvSpPr>
          <p:cNvPr id="24" name="Shape 22"/>
          <p:cNvSpPr/>
          <p:nvPr/>
        </p:nvSpPr>
        <p:spPr>
          <a:xfrm>
            <a:off x="8412480" y="1792224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25" name="Text 23"/>
          <p:cNvSpPr/>
          <p:nvPr/>
        </p:nvSpPr>
        <p:spPr>
          <a:xfrm>
            <a:off x="8412480" y="1993392"/>
            <a:ext cx="2971800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600" b="1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Kosher4U online ordering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8412480" y="2798064"/>
            <a:ext cx="2971800" cy="969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50" dirty="0">
                <a:solidFill>
                  <a:srgbClr val="3A435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Standing weekly office and school orders, subscriptions, and delivery-day SMS for the grab-and-go line.</a:t>
            </a:r>
            <a:endParaRPr lang="en-US" sz="1250" dirty="0"/>
          </a:p>
        </p:txBody>
      </p:sp>
      <p:sp>
        <p:nvSpPr>
          <p:cNvPr id="27" name="Text 25"/>
          <p:cNvSpPr/>
          <p:nvPr/>
        </p:nvSpPr>
        <p:spPr>
          <a:xfrm>
            <a:off x="8412480" y="3840480"/>
            <a:ext cx="2971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25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SOLVES</a:t>
            </a:r>
            <a:endParaRPr lang="en-US" sz="900" dirty="0"/>
          </a:p>
        </p:txBody>
      </p:sp>
      <p:sp>
        <p:nvSpPr>
          <p:cNvPr id="28" name="Text 26"/>
          <p:cNvSpPr/>
          <p:nvPr/>
        </p:nvSpPr>
        <p:spPr>
          <a:xfrm>
            <a:off x="8412480" y="4078224"/>
            <a:ext cx="29718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250" i="1" dirty="0">
                <a:solidFill>
                  <a:srgbClr val="0D1220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Retail revenue capped at the counter.</a:t>
            </a:r>
            <a:endParaRPr lang="en-US" sz="1250" dirty="0"/>
          </a:p>
        </p:txBody>
      </p:sp>
      <p:sp>
        <p:nvSpPr>
          <p:cNvPr id="29" name="Shape 27"/>
          <p:cNvSpPr/>
          <p:nvPr/>
        </p:nvSpPr>
        <p:spPr>
          <a:xfrm>
            <a:off x="8412480" y="4791456"/>
            <a:ext cx="2971800" cy="0"/>
          </a:xfrm>
          <a:prstGeom prst="line">
            <a:avLst/>
          </a:prstGeom>
          <a:noFill/>
          <a:ln w="12700">
            <a:solidFill>
              <a:srgbClr val="E3DCC8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8412480" y="4937760"/>
            <a:ext cx="2971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b="1" spc="200" kern="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SHIPS IN   </a:t>
            </a:r>
            <a:pPr algn="l" indent="0" marL="0">
              <a:buNone/>
            </a:pPr>
            <a:r>
              <a:rPr lang="en-US" sz="1250" b="1" dirty="0">
                <a:solidFill>
                  <a:srgbClr val="0D122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6–8 weeks</a:t>
            </a:r>
            <a:endParaRPr lang="en-US" sz="900" dirty="0"/>
          </a:p>
        </p:txBody>
      </p:sp>
      <p:sp>
        <p:nvSpPr>
          <p:cNvPr id="31" name="Text 29"/>
          <p:cNvSpPr/>
          <p:nvPr/>
        </p:nvSpPr>
        <p:spPr>
          <a:xfrm>
            <a:off x="8412480" y="5285232"/>
            <a:ext cx="2971800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500" b="1" dirty="0">
                <a:solidFill>
                  <a:srgbClr val="7EC85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$18,000 + $1,500/mo</a:t>
            </a:r>
            <a:endParaRPr lang="en-US" sz="1500" dirty="0"/>
          </a:p>
        </p:txBody>
      </p:sp>
      <p:sp>
        <p:nvSpPr>
          <p:cNvPr id="32" name="Text 30"/>
          <p:cNvSpPr/>
          <p:nvPr/>
        </p:nvSpPr>
        <p:spPr>
          <a:xfrm>
            <a:off x="10296144" y="1755648"/>
            <a:ext cx="109728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850" b="1" spc="20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SLEEPER</a:t>
            </a:r>
            <a:endParaRPr lang="en-US" sz="850" dirty="0"/>
          </a:p>
        </p:txBody>
      </p:sp>
      <p:sp>
        <p:nvSpPr>
          <p:cNvPr id="33" name="Text 31"/>
          <p:cNvSpPr/>
          <p:nvPr/>
        </p:nvSpPr>
        <p:spPr>
          <a:xfrm>
            <a:off x="548640" y="6473952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Integralink × Borenstein Caterers — concept &amp; proposal</a:t>
            </a:r>
            <a:endParaRPr lang="en-US" sz="900" dirty="0"/>
          </a:p>
        </p:txBody>
      </p:sp>
      <p:sp>
        <p:nvSpPr>
          <p:cNvPr id="34" name="Text 32"/>
          <p:cNvSpPr/>
          <p:nvPr/>
        </p:nvSpPr>
        <p:spPr>
          <a:xfrm>
            <a:off x="11338560" y="6473952"/>
            <a:ext cx="365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D122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48640" y="502920"/>
            <a:ext cx="7315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300" kern="0" dirty="0">
                <a:solidFill>
                  <a:srgbClr val="D4B36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STAGE IV OF IV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48640" y="1554480"/>
            <a:ext cx="2834640" cy="3108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6000" dirty="0">
                <a:solidFill>
                  <a:srgbClr val="D4B36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IV</a:t>
            </a:r>
            <a:endParaRPr lang="en-US" sz="16000" dirty="0"/>
          </a:p>
        </p:txBody>
      </p:sp>
      <p:sp>
        <p:nvSpPr>
          <p:cNvPr id="4" name="Shape 2"/>
          <p:cNvSpPr/>
          <p:nvPr/>
        </p:nvSpPr>
        <p:spPr>
          <a:xfrm>
            <a:off x="3794760" y="2788920"/>
            <a:ext cx="109728" cy="109728"/>
          </a:xfrm>
          <a:prstGeom prst="rect">
            <a:avLst/>
          </a:prstGeom>
          <a:solidFill>
            <a:srgbClr val="D4B36A"/>
          </a:solidFill>
          <a:ln/>
        </p:spPr>
      </p:sp>
      <p:sp>
        <p:nvSpPr>
          <p:cNvPr id="5" name="Text 3"/>
          <p:cNvSpPr/>
          <p:nvPr/>
        </p:nvSpPr>
        <p:spPr>
          <a:xfrm>
            <a:off x="4069080" y="2331720"/>
            <a:ext cx="74980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4000" dirty="0">
                <a:solidFill>
                  <a:srgbClr val="F0EAD9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Retention &amp; Operations</a:t>
            </a:r>
            <a:endParaRPr lang="en-US" sz="4000" dirty="0"/>
          </a:p>
        </p:txBody>
      </p:sp>
      <p:sp>
        <p:nvSpPr>
          <p:cNvPr id="6" name="Text 4"/>
          <p:cNvSpPr/>
          <p:nvPr/>
        </p:nvSpPr>
        <p:spPr>
          <a:xfrm>
            <a:off x="4069080" y="3383280"/>
            <a:ext cx="74980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800" i="1" dirty="0">
                <a:solidFill>
                  <a:srgbClr val="8F99AD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Where the margin lives.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548640" y="5806440"/>
            <a:ext cx="1109167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buNone/>
            </a:pPr>
            <a:r>
              <a:rPr lang="en-US" sz="11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this stage:  Order status &amp; reorder automation  ·  Back-office AI  ·  Executive dashboard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11338560" y="6473952"/>
            <a:ext cx="3657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900" dirty="0">
                <a:solidFill>
                  <a:srgbClr val="8F99AD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Borenstein Caterers — Product Catalog</dc:title>
  <dc:subject>PptxGenJS Presentation</dc:subject>
  <dc:creator>Integralink</dc:creator>
  <cp:lastModifiedBy>Integralink</cp:lastModifiedBy>
  <cp:revision>1</cp:revision>
  <dcterms:created xsi:type="dcterms:W3CDTF">2026-07-15T04:10:44Z</dcterms:created>
  <dcterms:modified xsi:type="dcterms:W3CDTF">2026-07-15T04:10:44Z</dcterms:modified>
</cp:coreProperties>
</file>